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d-xK8ArLEP0?si=CUdUj1RnTYSR5lM6" TargetMode="External"/><Relationship Id="rId3" Type="http://schemas.openxmlformats.org/officeDocument/2006/relationships/hyperlink" Target="https://youtu.be/d-xK8ArLEP0?si=CUdUj1RnTYSR5lM6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bc.co.uk/bitesize/articles/zx8hhv4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b8b0e3c2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eb8b0e3c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Welcome!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lesson is called The Whole World in our Hands - does anyone know a song which has those words in it?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Option to </a:t>
            </a:r>
            <a:r>
              <a:rPr lang="en" u="sng">
                <a:solidFill>
                  <a:schemeClr val="hlink"/>
                </a:solidFill>
                <a:hlinkClick r:id="rId2"/>
              </a:rPr>
              <a:t>sing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the song together.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0d9049ba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0d9049ba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c) Returning to classroom objects, teacher asks for suggestions about why particular materials have been chosen for particular objects.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E.g. wood can be moulded into all different shapes for our furniture, glass is waterproof to protect us from rain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04456f99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04456f99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5. Lesson Ending: Living sustainably [5 mins]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a) Teacher reminds children of the previous lesson’s key learning of ‘just right’ and how using too many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natural resources such as trees and oil can disrupt the Earth’s natural balance.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0d5d817f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f0d5d817f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5. Lesson Ending: Living sustainably [5 mins]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b) Teacher encourages children to suggest ideas for how to keep this balance by using fewer resources.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fec31c84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fec31c84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Introducing Natural materials and Human-made objects [5mins]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Teacher clarifies the difference between natural materials, which come from the Earth, and human-made objects, which are produced from natural resources for us to use.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7bb557c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7bb557c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b) “We are going to use the items in our classroom to record the difference between human made objects…”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d87766f1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d87766f1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…and </a:t>
            </a:r>
            <a:r>
              <a:rPr lang="en">
                <a:solidFill>
                  <a:schemeClr val="dk1"/>
                </a:solidFill>
              </a:rPr>
              <a:t>natural materials”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0d9049ba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0d9049ba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 Natural materials and human-made objects in the classroom [10 mins]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a) Each pupil will create two columns (Natural Materials, Human-made Object) on paper + clipboard with a ruler.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NB: As indicated in the National Curriculum, the key focus here should be on the difference between an object, which has been produced by humans, and a natural material, which has been produced by the Earth.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395fe75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395fe75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Natural materials and human-made objects in the classroom [10 mins]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b) Children work in pairs to identify classroom objects. “Look at objects you can see around you and write them down in the objects column.”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NB Option to travel around the classroom during this activity.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395fe759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395fe759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Natural materials and human-made objects in the classroom [10 mins]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c) Teacher reminds the difference between objects and and the natural material they have been made from.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d) </a:t>
            </a:r>
            <a:r>
              <a:rPr lang="en">
                <a:solidFill>
                  <a:schemeClr val="dk1"/>
                </a:solidFill>
              </a:rPr>
              <a:t>Teacher models this activity by selecting a few items from the classroom and highlighting the difference between objects and the materials which the objects are made from.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e) Children try to work out which natural material the objects are made from and write them down in the ‘natural materials’ column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Teacher may need to support with some objects: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E.g. Glass is made from sand, plastic objects are made from (crude) oil, pencil ‘lead’ is from graphite, a type of rock, mug from clay etc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4b4dafcd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e4b4dafcd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3. Properties of different objects: [5 mins]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are different objects made from different </a:t>
            </a:r>
            <a:r>
              <a:rPr lang="en"/>
              <a:t>natural</a:t>
            </a:r>
            <a:r>
              <a:rPr lang="en"/>
              <a:t> </a:t>
            </a:r>
            <a:r>
              <a:rPr lang="en"/>
              <a:t>materials? Let’s find out…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a) Watch this 1 minute video about the properties of different materials.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https://www.bbc.co.uk/bitesize/articles/zx8hhv4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d88e145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ed88e145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b) Teachers lead a group response to the sorting activity below the video.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446856" y="311629"/>
            <a:ext cx="82296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46856" y="1007641"/>
            <a:ext cx="82296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600" y="44775"/>
            <a:ext cx="487750" cy="4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49" y="89551"/>
            <a:ext cx="122961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694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0" y="333125"/>
            <a:ext cx="9144000" cy="11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Whole World in our Hands</a:t>
            </a:r>
            <a:endParaRPr b="1" sz="4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25" y="1858350"/>
            <a:ext cx="2404000" cy="23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3726" y="1981625"/>
            <a:ext cx="5120950" cy="19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0" y="1091150"/>
            <a:ext cx="9144000" cy="8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KS1 [30 mins]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847E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847E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EBFA5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800" y="630550"/>
            <a:ext cx="3882399" cy="388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B62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75" y="630550"/>
            <a:ext cx="3882399" cy="388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825" y="630550"/>
            <a:ext cx="3882399" cy="388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847E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847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B62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B62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B62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5A5BD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1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5A5BD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