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Helvetica Neue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HelveticaNeue-regular.fnt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HelveticaNeue-italic.fntdata"/><Relationship Id="rId14" Type="http://schemas.openxmlformats.org/officeDocument/2006/relationships/font" Target="fonts/HelveticaNeue-bold.fntdata"/><Relationship Id="rId16" Type="http://schemas.openxmlformats.org/officeDocument/2006/relationships/font" Target="fonts/HelveticaNeue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eb8b0e3c2e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eb8b0e3c2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Welcome!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This lesson is called Taking a leaf out of Nature’s book.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Does anyone know the connection between trees and books?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dfec31c84b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dfec31c84b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1. Explain the task: [10 mins]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a) Teacher clarifies Key Fact that most paper comes from trees, so in this lesson we are going to make mini leaf books and learn something from the leaves.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b) Discuss why leaves might fall from a tree - imagine they are trying to tell us a message, like when a leaflet comes through the door.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c) (On next slide) Watch film of leaves falling and reflect on what might be the messages trees want to spread?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(E.g. that trees are good for us and the planet).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OPTIONAL: Go out to the outdoor space and watch the leaves falling from a tree. Choose leaf.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e4b4dafcdd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e4b4dafcdd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The next activity explains why trees are good for us and the planet.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f10937b128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f10937b128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2. Pair Activity: Why are trees good for us? [10 mins]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a) Pupils given print out of tree facts to be matched with correct images (see appendix A and </a:t>
            </a:r>
            <a:r>
              <a:rPr lang="en">
                <a:solidFill>
                  <a:schemeClr val="dk1"/>
                </a:solidFill>
              </a:rPr>
              <a:t>B</a:t>
            </a:r>
            <a:r>
              <a:rPr lang="en">
                <a:solidFill>
                  <a:schemeClr val="dk1"/>
                </a:solidFill>
              </a:rPr>
              <a:t>) using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which they choose some facts to read aloud to their partner.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b) </a:t>
            </a:r>
            <a:r>
              <a:rPr lang="en">
                <a:solidFill>
                  <a:schemeClr val="dk1"/>
                </a:solidFill>
              </a:rPr>
              <a:t>With your partner, can you think of things you have in common with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trees? Teachers leads group sharing of these.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</a:rPr>
              <a:t>Things we have in common with leaves: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Breathing, growing, needing water, sunlight and food, returning to the Earth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f109997d65_1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f109997d65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3. Choosing and writing leaf messages [15 minutes]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a) Drawing upon tree facts, pupils create a short message for their leaf which shows why trees are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beneficial OR how we humans are similar to trees.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b) Teacher demonstrates how to use watercolour pencils (see guidance on </a:t>
            </a:r>
            <a:r>
              <a:rPr lang="en">
                <a:solidFill>
                  <a:schemeClr val="dk1"/>
                </a:solidFill>
              </a:rPr>
              <a:t>session plan</a:t>
            </a:r>
            <a:r>
              <a:rPr lang="en">
                <a:solidFill>
                  <a:schemeClr val="dk1"/>
                </a:solidFill>
              </a:rPr>
              <a:t>).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c) Pupils write messages on leaves. Teacher assists by role modelling, and sharing examples which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pupils create (See Appendix C for examples).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ed88e1454d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ed88e1454d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4. Paired performances of leaf poems: [10 mins]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a) Children walk around the classroom with their leaves.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b) Meet another child and put their two leaves together into a ‘leafbook’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c) Read aloud two leaves together to create a ‘poem’.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ed87766f1c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ed87766f1c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5. Lesson Ending: Composting messages [5 mins]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a) Teacher explains that they will return the leaves to the Earth, providing nutrients for other plants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to grow in a process known as composting. This is why we are using water soluble crayons.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0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/>
          <p:nvPr>
            <p:ph type="title"/>
          </p:nvPr>
        </p:nvSpPr>
        <p:spPr>
          <a:xfrm>
            <a:off x="446856" y="311629"/>
            <a:ext cx="8229600" cy="6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91425" spcFirstLastPara="1" rIns="91425" wrap="square" tIns="457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4" name="Google Shape;54;p13"/>
          <p:cNvSpPr txBox="1"/>
          <p:nvPr>
            <p:ph idx="1" type="body"/>
          </p:nvPr>
        </p:nvSpPr>
        <p:spPr>
          <a:xfrm>
            <a:off x="446856" y="1007641"/>
            <a:ext cx="8229600" cy="40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91425" spcFirstLastPara="1" rIns="91425" wrap="square" tIns="45725">
            <a:noAutofit/>
          </a:bodyPr>
          <a:lstStyle>
            <a:lvl1pPr indent="-2286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7350" lvl="1" marL="914400" marR="0" rtl="0" algn="l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Arial"/>
              <a:buChar char="–"/>
              <a:defRPr b="0" i="0" sz="2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61950" lvl="2" marL="1371600" marR="0" rtl="0" algn="l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 type="obj">
  <p:cSld name="OBJEC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7" name="Google Shape;57;p14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" name="Google Shape;20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2600" y="44775"/>
            <a:ext cx="487750" cy="48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5949" y="89551"/>
            <a:ext cx="1229619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3F3F3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spd="med"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Relationship Id="rId4" Type="http://schemas.openxmlformats.org/officeDocument/2006/relationships/image" Target="../media/image1.png"/><Relationship Id="rId5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drive.google.com/file/d/1JDkneeWr7UtAfPbhGecpuGma2EVWPcQn/view" TargetMode="External"/><Relationship Id="rId4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1.png"/><Relationship Id="rId5" Type="http://schemas.openxmlformats.org/officeDocument/2006/relationships/image" Target="../media/image10.png"/><Relationship Id="rId6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Relationship Id="rId4" Type="http://schemas.openxmlformats.org/officeDocument/2006/relationships/image" Target="../media/image1.png"/><Relationship Id="rId5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Relationship Id="rId4" Type="http://schemas.openxmlformats.org/officeDocument/2006/relationships/image" Target="../media/image1.png"/><Relationship Id="rId5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Relationship Id="rId4" Type="http://schemas.openxmlformats.org/officeDocument/2006/relationships/image" Target="../media/image1.png"/><Relationship Id="rId5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D694F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>
            <p:ph idx="1" type="subTitle"/>
          </p:nvPr>
        </p:nvSpPr>
        <p:spPr>
          <a:xfrm>
            <a:off x="0" y="333125"/>
            <a:ext cx="9144000" cy="110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Taking a Leaf out of Nature’s book</a:t>
            </a:r>
            <a:endParaRPr b="1" sz="4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0025" y="1858350"/>
            <a:ext cx="2404000" cy="238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73726" y="1981625"/>
            <a:ext cx="5120950" cy="19273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 txBox="1"/>
          <p:nvPr>
            <p:ph idx="1" type="subTitle"/>
          </p:nvPr>
        </p:nvSpPr>
        <p:spPr>
          <a:xfrm>
            <a:off x="0" y="1091150"/>
            <a:ext cx="9144000" cy="83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KS2 [50 mins]</a:t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D694F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600" y="44775"/>
            <a:ext cx="487750" cy="48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5949" y="89551"/>
            <a:ext cx="1229619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5A5BD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7" title="SDNP images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D694F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03550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600" y="44775"/>
            <a:ext cx="487750" cy="48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5949" y="89551"/>
            <a:ext cx="1229619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63725" y="461000"/>
            <a:ext cx="2925125" cy="4221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5A5BD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600" y="44775"/>
            <a:ext cx="487750" cy="48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5949" y="89551"/>
            <a:ext cx="1229619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4B622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600" y="44775"/>
            <a:ext cx="487750" cy="48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5949" y="89551"/>
            <a:ext cx="1229619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EBFA5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600" y="44775"/>
            <a:ext cx="487750" cy="48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5949" y="89551"/>
            <a:ext cx="1229619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