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94" r:id="rId2"/>
    <p:sldId id="257" r:id="rId3"/>
    <p:sldId id="474" r:id="rId4"/>
    <p:sldId id="488" r:id="rId5"/>
    <p:sldId id="484" r:id="rId6"/>
    <p:sldId id="489" r:id="rId7"/>
    <p:sldId id="485" r:id="rId8"/>
    <p:sldId id="490" r:id="rId9"/>
    <p:sldId id="486" r:id="rId10"/>
    <p:sldId id="491" r:id="rId11"/>
    <p:sldId id="487" r:id="rId12"/>
    <p:sldId id="492" r:id="rId13"/>
    <p:sldId id="493" r:id="rId14"/>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6" d="100"/>
          <a:sy n="66" d="100"/>
        </p:scale>
        <p:origin x="6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6986B4C0-EA7C-43B8-B793-965F0DBD28DA}" type="datetimeFigureOut">
              <a:rPr lang="en-GB" smtClean="0"/>
              <a:t>16/10/2024</a:t>
            </a:fld>
            <a:endParaRPr lang="en-GB"/>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CAF711A6-C650-461F-BA37-6EF656A03C41}" type="slidenum">
              <a:rPr lang="en-GB" smtClean="0"/>
              <a:t>‹#›</a:t>
            </a:fld>
            <a:endParaRPr lang="en-GB"/>
          </a:p>
        </p:txBody>
      </p:sp>
    </p:spTree>
    <p:extLst>
      <p:ext uri="{BB962C8B-B14F-4D97-AF65-F5344CB8AC3E}">
        <p14:creationId xmlns:p14="http://schemas.microsoft.com/office/powerpoint/2010/main" val="37669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3</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8421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5</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18085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7</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003880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9</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5997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11</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38584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13</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29023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7E4A-0744-6D89-82D6-5D53576B2E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DD6B2B-0B36-3383-7BED-4947380226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E55970-DD8F-787B-C44C-76764486176C}"/>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5" name="Footer Placeholder 4">
            <a:extLst>
              <a:ext uri="{FF2B5EF4-FFF2-40B4-BE49-F238E27FC236}">
                <a16:creationId xmlns:a16="http://schemas.microsoft.com/office/drawing/2014/main" id="{231C7991-25BC-9E0C-4DC2-EE100A8DB2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0B0DC0-A407-0312-4E48-848D8892E263}"/>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176282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098B-31A6-7442-77DF-6D11052B17E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857520-9EEF-8DC8-5F29-64DCD8A7E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3394CD-2F44-5EB6-01F6-9655AACE59BB}"/>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5" name="Footer Placeholder 4">
            <a:extLst>
              <a:ext uri="{FF2B5EF4-FFF2-40B4-BE49-F238E27FC236}">
                <a16:creationId xmlns:a16="http://schemas.microsoft.com/office/drawing/2014/main" id="{3ADA0061-FDF9-07EA-A833-43D7BA5CEF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EA11D1-895B-DCD2-292D-4CE4072CF402}"/>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142820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0CDC4B-5704-973B-4009-F500CC8619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81E3BC-BA39-7BB4-DC63-1F8564A3D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DC6239-BC37-7213-BA91-58283D2244D5}"/>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5" name="Footer Placeholder 4">
            <a:extLst>
              <a:ext uri="{FF2B5EF4-FFF2-40B4-BE49-F238E27FC236}">
                <a16:creationId xmlns:a16="http://schemas.microsoft.com/office/drawing/2014/main" id="{B0A9A81F-02D5-2B6C-FBC7-48AC7E276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25DE85-68A3-7878-6764-81D828B835BF}"/>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326474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8912-43F4-AE76-AA74-9E12532CC5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F5C639-C7B3-E962-5845-A9504C3D37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6C3644-FC21-F8EE-0A74-AD3467A4007E}"/>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5" name="Footer Placeholder 4">
            <a:extLst>
              <a:ext uri="{FF2B5EF4-FFF2-40B4-BE49-F238E27FC236}">
                <a16:creationId xmlns:a16="http://schemas.microsoft.com/office/drawing/2014/main" id="{3FD1011F-945D-7493-965F-9A7DC78809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DD311F-C0D1-8B18-92BD-FE5ACF4C1405}"/>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214323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CD6-1C7B-0981-03B7-38F140F974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BB70F4-21E5-DCB9-012D-7C9B08ADC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A2734D-629D-9171-4523-A222699DD769}"/>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5" name="Footer Placeholder 4">
            <a:extLst>
              <a:ext uri="{FF2B5EF4-FFF2-40B4-BE49-F238E27FC236}">
                <a16:creationId xmlns:a16="http://schemas.microsoft.com/office/drawing/2014/main" id="{F54A3899-ED55-9ABD-CFC9-9759FAA49E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DFE16-7CF0-F66D-3A7B-3C9F454B6961}"/>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181608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95CB-FB25-C3D7-B369-283691AA5E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09378C-5873-9C88-B454-2D07FFF8A4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DDB13C7-53C9-A2BD-BE90-DA78BF7593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22FF39-C520-B262-D8CE-D2FD6F3642AF}"/>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6" name="Footer Placeholder 5">
            <a:extLst>
              <a:ext uri="{FF2B5EF4-FFF2-40B4-BE49-F238E27FC236}">
                <a16:creationId xmlns:a16="http://schemas.microsoft.com/office/drawing/2014/main" id="{FEFEDBC2-DCB6-BA5C-A57F-1376DE51A7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E2C93B-9240-830B-6F48-18EB508B4CD1}"/>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214569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911E-80B2-F822-F324-2969EFCA0E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5BDF67-C779-6B87-173E-C2FCF4231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A22A45-0D0A-EAC1-A5A4-7FA78D54DD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76C99C-DC86-A505-1F4F-75794F1730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BE488-177B-4EE9-9608-8E2CDC45C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9133FE-D29B-ADDA-300D-248389E79CC2}"/>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8" name="Footer Placeholder 7">
            <a:extLst>
              <a:ext uri="{FF2B5EF4-FFF2-40B4-BE49-F238E27FC236}">
                <a16:creationId xmlns:a16="http://schemas.microsoft.com/office/drawing/2014/main" id="{5C56BAC6-48DD-78FD-6FFF-E2EC3D8998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F442F4-CCDB-FE85-D64C-9EF10A351BD4}"/>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237921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817F7-8C7E-1A58-05E4-0FF505446E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3BB0E8-4471-11BC-637F-730B15C90C5A}"/>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4" name="Footer Placeholder 3">
            <a:extLst>
              <a:ext uri="{FF2B5EF4-FFF2-40B4-BE49-F238E27FC236}">
                <a16:creationId xmlns:a16="http://schemas.microsoft.com/office/drawing/2014/main" id="{7EB7D0CD-E6A8-BFD9-64B6-0D42920AC3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9DE859-4A01-B28C-19A8-C240ED385913}"/>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386008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85CF-7C67-0655-6FC4-B4D5BD8ABAC1}"/>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3" name="Footer Placeholder 2">
            <a:extLst>
              <a:ext uri="{FF2B5EF4-FFF2-40B4-BE49-F238E27FC236}">
                <a16:creationId xmlns:a16="http://schemas.microsoft.com/office/drawing/2014/main" id="{1C911455-A85D-7F16-377C-7F870051E6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3CE7893-1DEF-33B4-F23E-15B184FF31DD}"/>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2868590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0E0D-4A79-9C31-717B-6CEC45EC9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0FCC3A-8625-B6EF-EF3A-F53A6D779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F152FE-407E-2F30-FB28-30B08484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179AC-7EE8-3140-769E-BE249BE1E1F6}"/>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6" name="Footer Placeholder 5">
            <a:extLst>
              <a:ext uri="{FF2B5EF4-FFF2-40B4-BE49-F238E27FC236}">
                <a16:creationId xmlns:a16="http://schemas.microsoft.com/office/drawing/2014/main" id="{13231349-455C-C2A1-9FFC-4C06F7D0DC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21AA36-1866-1134-7CE3-E250F33417A1}"/>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420492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B2355-5279-D157-2269-F5836546A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4E2D51-8A5F-5017-72DC-7E1E37FC6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A25A6D-AB10-0A91-CE65-487C8EE57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0FA037-9A2D-B969-FCC3-339192FC762D}"/>
              </a:ext>
            </a:extLst>
          </p:cNvPr>
          <p:cNvSpPr>
            <a:spLocks noGrp="1"/>
          </p:cNvSpPr>
          <p:nvPr>
            <p:ph type="dt" sz="half" idx="10"/>
          </p:nvPr>
        </p:nvSpPr>
        <p:spPr/>
        <p:txBody>
          <a:bodyPr/>
          <a:lstStyle/>
          <a:p>
            <a:fld id="{D635915B-758F-4259-BEBA-A0FAECFD1BFF}" type="datetimeFigureOut">
              <a:rPr lang="en-GB" smtClean="0"/>
              <a:t>16/10/2024</a:t>
            </a:fld>
            <a:endParaRPr lang="en-GB"/>
          </a:p>
        </p:txBody>
      </p:sp>
      <p:sp>
        <p:nvSpPr>
          <p:cNvPr id="6" name="Footer Placeholder 5">
            <a:extLst>
              <a:ext uri="{FF2B5EF4-FFF2-40B4-BE49-F238E27FC236}">
                <a16:creationId xmlns:a16="http://schemas.microsoft.com/office/drawing/2014/main" id="{ED73D957-5A7F-51C1-AEFD-4E8CF3CB1F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ED907C-EFF8-174F-8BDC-FD12B46C71CD}"/>
              </a:ext>
            </a:extLst>
          </p:cNvPr>
          <p:cNvSpPr>
            <a:spLocks noGrp="1"/>
          </p:cNvSpPr>
          <p:nvPr>
            <p:ph type="sldNum" sz="quarter" idx="12"/>
          </p:nvPr>
        </p:nvSpPr>
        <p:spPr/>
        <p:txBody>
          <a:bodyPr/>
          <a:lstStyle/>
          <a:p>
            <a:fld id="{A438D9CE-494A-4D47-957D-435074751859}" type="slidenum">
              <a:rPr lang="en-GB" smtClean="0"/>
              <a:t>‹#›</a:t>
            </a:fld>
            <a:endParaRPr lang="en-GB"/>
          </a:p>
        </p:txBody>
      </p:sp>
    </p:spTree>
    <p:extLst>
      <p:ext uri="{BB962C8B-B14F-4D97-AF65-F5344CB8AC3E}">
        <p14:creationId xmlns:p14="http://schemas.microsoft.com/office/powerpoint/2010/main" val="163788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C353BB-BAE9-1AAF-29BB-B025B25A8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C04447-EADE-E55F-797C-E90782529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9AD42E-4375-44F3-118A-F82F58B8F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5915B-758F-4259-BEBA-A0FAECFD1BFF}" type="datetimeFigureOut">
              <a:rPr lang="en-GB" smtClean="0"/>
              <a:t>16/10/2024</a:t>
            </a:fld>
            <a:endParaRPr lang="en-GB"/>
          </a:p>
        </p:txBody>
      </p:sp>
      <p:sp>
        <p:nvSpPr>
          <p:cNvPr id="5" name="Footer Placeholder 4">
            <a:extLst>
              <a:ext uri="{FF2B5EF4-FFF2-40B4-BE49-F238E27FC236}">
                <a16:creationId xmlns:a16="http://schemas.microsoft.com/office/drawing/2014/main" id="{9DD93FEC-2460-B159-00AF-DD9F4F121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D60FD9-0F6D-D186-C22F-7ED33BC18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8D9CE-494A-4D47-957D-435074751859}" type="slidenum">
              <a:rPr lang="en-GB" smtClean="0"/>
              <a:t>‹#›</a:t>
            </a:fld>
            <a:endParaRPr lang="en-GB"/>
          </a:p>
        </p:txBody>
      </p:sp>
    </p:spTree>
    <p:extLst>
      <p:ext uri="{BB962C8B-B14F-4D97-AF65-F5344CB8AC3E}">
        <p14:creationId xmlns:p14="http://schemas.microsoft.com/office/powerpoint/2010/main" val="633863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9F9C8E-2F62-E8F6-2EA7-8E3B995E71C7}"/>
              </a:ext>
            </a:extLst>
          </p:cNvPr>
          <p:cNvSpPr txBox="1"/>
          <p:nvPr/>
        </p:nvSpPr>
        <p:spPr>
          <a:xfrm>
            <a:off x="1001486" y="2002971"/>
            <a:ext cx="9985828" cy="1754326"/>
          </a:xfrm>
          <a:prstGeom prst="rect">
            <a:avLst/>
          </a:prstGeom>
          <a:noFill/>
        </p:spPr>
        <p:txBody>
          <a:bodyPr wrap="square" rtlCol="0">
            <a:spAutoFit/>
          </a:bodyPr>
          <a:lstStyle/>
          <a:p>
            <a:pPr algn="ctr"/>
            <a:r>
              <a:rPr lang="en-GB" sz="3600" dirty="0"/>
              <a:t>Print the following slides double sided and see if the students can guess the career before finding out more about roles in the South Downs National Park</a:t>
            </a:r>
          </a:p>
        </p:txBody>
      </p:sp>
      <p:pic>
        <p:nvPicPr>
          <p:cNvPr id="3" name="Picture 2" descr="A black background with colorful text&#10;&#10;Description automatically generated">
            <a:extLst>
              <a:ext uri="{FF2B5EF4-FFF2-40B4-BE49-F238E27FC236}">
                <a16:creationId xmlns:a16="http://schemas.microsoft.com/office/drawing/2014/main" id="{5C722909-916E-D98E-9D9D-D002007216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42" t="29258" r="12392" b="22893"/>
          <a:stretch/>
        </p:blipFill>
        <p:spPr bwMode="auto">
          <a:xfrm>
            <a:off x="9116559" y="280987"/>
            <a:ext cx="2638425" cy="809625"/>
          </a:xfrm>
          <a:prstGeom prst="rect">
            <a:avLst/>
          </a:prstGeom>
          <a:ln>
            <a:noFill/>
          </a:ln>
          <a:extLst>
            <a:ext uri="{53640926-AAD7-44D8-BBD7-CCE9431645EC}">
              <a14:shadowObscured xmlns:a14="http://schemas.microsoft.com/office/drawing/2010/main"/>
            </a:ext>
          </a:extLst>
        </p:spPr>
      </p:pic>
      <p:pic>
        <p:nvPicPr>
          <p:cNvPr id="4" name="Picture 3" descr="A close up of a fish&#10;&#10;Description automatically generated">
            <a:extLst>
              <a:ext uri="{FF2B5EF4-FFF2-40B4-BE49-F238E27FC236}">
                <a16:creationId xmlns:a16="http://schemas.microsoft.com/office/drawing/2014/main" id="{B230FD5E-7926-81F6-66B8-0A9DA59A07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9738"/>
            <a:ext cx="12192000" cy="1138130"/>
          </a:xfrm>
          <a:prstGeom prst="rect">
            <a:avLst/>
          </a:prstGeom>
        </p:spPr>
      </p:pic>
    </p:spTree>
    <p:extLst>
      <p:ext uri="{BB962C8B-B14F-4D97-AF65-F5344CB8AC3E}">
        <p14:creationId xmlns:p14="http://schemas.microsoft.com/office/powerpoint/2010/main" val="3822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ull screen preview">
            <a:extLst>
              <a:ext uri="{FF2B5EF4-FFF2-40B4-BE49-F238E27FC236}">
                <a16:creationId xmlns:a16="http://schemas.microsoft.com/office/drawing/2014/main" id="{AD6D98E9-97E6-4B72-6005-F135954010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Full screen preview">
            <a:extLst>
              <a:ext uri="{FF2B5EF4-FFF2-40B4-BE49-F238E27FC236}">
                <a16:creationId xmlns:a16="http://schemas.microsoft.com/office/drawing/2014/main" id="{8FBE8F31-F3E9-49A9-3AD4-6D449CFD82E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CB3DD521-E1D3-622B-CC2B-DBA6D7DE4831}"/>
              </a:ext>
            </a:extLst>
          </p:cNvPr>
          <p:cNvPicPr>
            <a:picLocks noChangeAspect="1"/>
          </p:cNvPicPr>
          <p:nvPr/>
        </p:nvPicPr>
        <p:blipFill>
          <a:blip r:embed="rId2"/>
          <a:stretch>
            <a:fillRect/>
          </a:stretch>
        </p:blipFill>
        <p:spPr>
          <a:xfrm>
            <a:off x="215438" y="179918"/>
            <a:ext cx="6032962" cy="4523308"/>
          </a:xfrm>
          <a:prstGeom prst="rect">
            <a:avLst/>
          </a:prstGeom>
        </p:spPr>
      </p:pic>
      <p:sp>
        <p:nvSpPr>
          <p:cNvPr id="6" name="AutoShape 6" descr="Full screen preview">
            <a:extLst>
              <a:ext uri="{FF2B5EF4-FFF2-40B4-BE49-F238E27FC236}">
                <a16:creationId xmlns:a16="http://schemas.microsoft.com/office/drawing/2014/main" id="{C3EF363D-E9E0-9E28-12AD-8DED3326636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904AC8E2-D8E7-5CD8-F19A-EB6F904A4783}"/>
              </a:ext>
            </a:extLst>
          </p:cNvPr>
          <p:cNvPicPr>
            <a:picLocks noChangeAspect="1"/>
          </p:cNvPicPr>
          <p:nvPr/>
        </p:nvPicPr>
        <p:blipFill>
          <a:blip r:embed="rId3"/>
          <a:stretch>
            <a:fillRect/>
          </a:stretch>
        </p:blipFill>
        <p:spPr>
          <a:xfrm>
            <a:off x="6808772" y="2880067"/>
            <a:ext cx="4863276" cy="3646317"/>
          </a:xfrm>
          <a:prstGeom prst="rect">
            <a:avLst/>
          </a:prstGeom>
        </p:spPr>
      </p:pic>
    </p:spTree>
    <p:extLst>
      <p:ext uri="{BB962C8B-B14F-4D97-AF65-F5344CB8AC3E}">
        <p14:creationId xmlns:p14="http://schemas.microsoft.com/office/powerpoint/2010/main" val="936139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4"/>
            <a:ext cx="12192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91616" y="387946"/>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Communications officer</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59" y="332657"/>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2463709275"/>
              </p:ext>
            </p:extLst>
          </p:nvPr>
        </p:nvGraphicFramePr>
        <p:xfrm>
          <a:off x="612416" y="1645920"/>
          <a:ext cx="4663440" cy="3566160"/>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Art/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Marketing of sustainability issues, </a:t>
                      </a:r>
                    </a:p>
                    <a:p>
                      <a:r>
                        <a:rPr lang="en-GB" dirty="0"/>
                        <a:t>Bringing attention to critical issues </a:t>
                      </a:r>
                    </a:p>
                    <a:p>
                      <a:r>
                        <a:rPr lang="en-GB" dirty="0"/>
                        <a:t>Inspiring people to make positive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Communication Officer, </a:t>
                      </a:r>
                    </a:p>
                    <a:p>
                      <a:r>
                        <a:rPr lang="en-GB" dirty="0"/>
                        <a:t>Press Office, </a:t>
                      </a:r>
                    </a:p>
                    <a:p>
                      <a:r>
                        <a:rPr lang="en-GB" dirty="0"/>
                        <a:t>Interpretation Officer, </a:t>
                      </a:r>
                    </a:p>
                    <a:p>
                      <a:r>
                        <a:rPr lang="en-GB" dirty="0"/>
                        <a:t>Social Media Officer, </a:t>
                      </a:r>
                    </a:p>
                    <a:p>
                      <a:r>
                        <a:rPr lang="en-GB" dirty="0"/>
                        <a:t>Education Officer, </a:t>
                      </a:r>
                    </a:p>
                    <a:p>
                      <a:r>
                        <a:rPr lang="en-GB" dirty="0"/>
                        <a:t>Heritage 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6248400" y="3892928"/>
            <a:ext cx="5011143" cy="1477328"/>
          </a:xfrm>
          <a:prstGeom prst="rect">
            <a:avLst/>
          </a:prstGeom>
          <a:solidFill>
            <a:schemeClr val="accent1">
              <a:lumMod val="40000"/>
              <a:lumOff val="60000"/>
            </a:schemeClr>
          </a:solidFill>
        </p:spPr>
        <p:txBody>
          <a:bodyPr wrap="square">
            <a:spAutoFit/>
          </a:bodyPr>
          <a:lstStyle/>
          <a:p>
            <a:pPr algn="l" rtl="0" fontAlgn="base"/>
            <a:r>
              <a:rPr lang="en-GB" b="1" dirty="0">
                <a:solidFill>
                  <a:srgbClr val="000000"/>
                </a:solidFill>
                <a:latin typeface="inherit"/>
              </a:rPr>
              <a:t>Interpretation Officer</a:t>
            </a:r>
          </a:p>
          <a:p>
            <a:pPr algn="l" rtl="0" fontAlgn="base"/>
            <a:r>
              <a:rPr lang="en-GB" dirty="0">
                <a:solidFill>
                  <a:srgbClr val="000000"/>
                </a:solidFill>
                <a:latin typeface="inherit"/>
              </a:rPr>
              <a:t>They design anything associate with a National Park. From the branding on this slide, to the signs you see welcoming you to the National Park, to the audio guides you can listen to around the park.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D6EC3DF1-4829-4C54-D85F-9C29D04D4C3F}"/>
              </a:ext>
            </a:extLst>
          </p:cNvPr>
          <p:cNvPicPr>
            <a:picLocks noChangeAspect="1"/>
          </p:cNvPicPr>
          <p:nvPr/>
        </p:nvPicPr>
        <p:blipFill>
          <a:blip r:embed="rId5"/>
          <a:stretch>
            <a:fillRect/>
          </a:stretch>
        </p:blipFill>
        <p:spPr>
          <a:xfrm>
            <a:off x="9177074" y="1147310"/>
            <a:ext cx="1989884" cy="1817763"/>
          </a:xfrm>
          <a:prstGeom prst="rect">
            <a:avLst/>
          </a:prstGeom>
        </p:spPr>
      </p:pic>
      <p:pic>
        <p:nvPicPr>
          <p:cNvPr id="10" name="Picture 9">
            <a:extLst>
              <a:ext uri="{FF2B5EF4-FFF2-40B4-BE49-F238E27FC236}">
                <a16:creationId xmlns:a16="http://schemas.microsoft.com/office/drawing/2014/main" id="{B4EAEE3E-7388-15B8-FFA5-869272D26B73}"/>
              </a:ext>
            </a:extLst>
          </p:cNvPr>
          <p:cNvPicPr>
            <a:picLocks noChangeAspect="1"/>
          </p:cNvPicPr>
          <p:nvPr/>
        </p:nvPicPr>
        <p:blipFill>
          <a:blip r:embed="rId6"/>
          <a:stretch>
            <a:fillRect/>
          </a:stretch>
        </p:blipFill>
        <p:spPr>
          <a:xfrm>
            <a:off x="5858435" y="2024161"/>
            <a:ext cx="1736336" cy="1252439"/>
          </a:xfrm>
          <a:prstGeom prst="rect">
            <a:avLst/>
          </a:prstGeom>
        </p:spPr>
      </p:pic>
    </p:spTree>
    <p:extLst>
      <p:ext uri="{BB962C8B-B14F-4D97-AF65-F5344CB8AC3E}">
        <p14:creationId xmlns:p14="http://schemas.microsoft.com/office/powerpoint/2010/main" val="2922788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ull screen preview">
            <a:extLst>
              <a:ext uri="{FF2B5EF4-FFF2-40B4-BE49-F238E27FC236}">
                <a16:creationId xmlns:a16="http://schemas.microsoft.com/office/drawing/2014/main" id="{AD6D98E9-97E6-4B72-6005-F135954010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442FE489-12DB-8589-8B69-C47F8CF85B50}"/>
              </a:ext>
            </a:extLst>
          </p:cNvPr>
          <p:cNvPicPr>
            <a:picLocks noChangeAspect="1"/>
          </p:cNvPicPr>
          <p:nvPr/>
        </p:nvPicPr>
        <p:blipFill>
          <a:blip r:embed="rId2"/>
          <a:stretch>
            <a:fillRect/>
          </a:stretch>
        </p:blipFill>
        <p:spPr>
          <a:xfrm>
            <a:off x="354743" y="301214"/>
            <a:ext cx="5142415" cy="3431393"/>
          </a:xfrm>
          <a:prstGeom prst="rect">
            <a:avLst/>
          </a:prstGeom>
        </p:spPr>
      </p:pic>
      <p:pic>
        <p:nvPicPr>
          <p:cNvPr id="4" name="Picture 3">
            <a:extLst>
              <a:ext uri="{FF2B5EF4-FFF2-40B4-BE49-F238E27FC236}">
                <a16:creationId xmlns:a16="http://schemas.microsoft.com/office/drawing/2014/main" id="{684ABD0B-619D-DD7E-9541-F4B1F5C7BAE5}"/>
              </a:ext>
            </a:extLst>
          </p:cNvPr>
          <p:cNvPicPr>
            <a:picLocks noChangeAspect="1"/>
          </p:cNvPicPr>
          <p:nvPr/>
        </p:nvPicPr>
        <p:blipFill>
          <a:blip r:embed="rId3"/>
          <a:stretch>
            <a:fillRect/>
          </a:stretch>
        </p:blipFill>
        <p:spPr>
          <a:xfrm>
            <a:off x="5721964" y="120785"/>
            <a:ext cx="6332766" cy="4219925"/>
          </a:xfrm>
          <a:prstGeom prst="rect">
            <a:avLst/>
          </a:prstGeom>
        </p:spPr>
      </p:pic>
      <p:pic>
        <p:nvPicPr>
          <p:cNvPr id="5" name="Picture 4">
            <a:extLst>
              <a:ext uri="{FF2B5EF4-FFF2-40B4-BE49-F238E27FC236}">
                <a16:creationId xmlns:a16="http://schemas.microsoft.com/office/drawing/2014/main" id="{2636BAD0-B786-3206-8084-B8BD5AED7A08}"/>
              </a:ext>
            </a:extLst>
          </p:cNvPr>
          <p:cNvPicPr>
            <a:picLocks noChangeAspect="1"/>
          </p:cNvPicPr>
          <p:nvPr/>
        </p:nvPicPr>
        <p:blipFill>
          <a:blip r:embed="rId4"/>
          <a:stretch>
            <a:fillRect/>
          </a:stretch>
        </p:blipFill>
        <p:spPr>
          <a:xfrm>
            <a:off x="1219102" y="3885258"/>
            <a:ext cx="4009114" cy="2671528"/>
          </a:xfrm>
          <a:prstGeom prst="rect">
            <a:avLst/>
          </a:prstGeom>
        </p:spPr>
      </p:pic>
    </p:spTree>
    <p:extLst>
      <p:ext uri="{BB962C8B-B14F-4D97-AF65-F5344CB8AC3E}">
        <p14:creationId xmlns:p14="http://schemas.microsoft.com/office/powerpoint/2010/main" val="1254215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4"/>
            <a:ext cx="12192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91616" y="387946"/>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Ranger</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59" y="332657"/>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774630741"/>
              </p:ext>
            </p:extLst>
          </p:nvPr>
        </p:nvGraphicFramePr>
        <p:xfrm>
          <a:off x="612416" y="1645920"/>
          <a:ext cx="4663440" cy="3218722"/>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People person</a:t>
                      </a:r>
                    </a:p>
                    <a:p>
                      <a:r>
                        <a:rPr lang="en-GB" dirty="0"/>
                        <a:t>Practical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Ecology principles,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Technical understanding</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Ranger </a:t>
                      </a:r>
                    </a:p>
                    <a:p>
                      <a:r>
                        <a:rPr lang="en-GB" dirty="0"/>
                        <a:t>Access officer </a:t>
                      </a:r>
                    </a:p>
                    <a:p>
                      <a:r>
                        <a:rPr lang="en-GB" dirty="0"/>
                        <a:t>Farming officer</a:t>
                      </a:r>
                    </a:p>
                    <a:p>
                      <a:r>
                        <a:rPr lang="en-GB" dirty="0"/>
                        <a:t>Foresters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6096000" y="3812780"/>
            <a:ext cx="5011143" cy="1754326"/>
          </a:xfrm>
          <a:prstGeom prst="rect">
            <a:avLst/>
          </a:prstGeom>
          <a:solidFill>
            <a:schemeClr val="accent1">
              <a:lumMod val="40000"/>
              <a:lumOff val="60000"/>
            </a:schemeClr>
          </a:solidFill>
        </p:spPr>
        <p:txBody>
          <a:bodyPr wrap="square">
            <a:spAutoFit/>
          </a:bodyPr>
          <a:lstStyle/>
          <a:p>
            <a:pPr algn="l" rtl="0" fontAlgn="base"/>
            <a:r>
              <a:rPr lang="en-GB" b="1" dirty="0">
                <a:solidFill>
                  <a:srgbClr val="000000"/>
                </a:solidFill>
                <a:latin typeface="inherit"/>
              </a:rPr>
              <a:t>Rangers</a:t>
            </a:r>
          </a:p>
          <a:p>
            <a:pPr algn="l" rtl="0" fontAlgn="base"/>
            <a:r>
              <a:rPr lang="en-GB" dirty="0">
                <a:solidFill>
                  <a:srgbClr val="000000"/>
                </a:solidFill>
                <a:latin typeface="inherit"/>
              </a:rPr>
              <a:t>They complete the vital work on the ground across the park. From managing different habitats, to talking to different landowners to supporting people visiting the landscape. They are vital for the success of the national park.</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Full screen preview">
            <a:extLst>
              <a:ext uri="{FF2B5EF4-FFF2-40B4-BE49-F238E27FC236}">
                <a16:creationId xmlns:a16="http://schemas.microsoft.com/office/drawing/2014/main" id="{D0EDEFC9-86EC-4C36-D902-673BE022CB5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7425986E-7C25-2040-CD01-39E1AB775EE4}"/>
              </a:ext>
            </a:extLst>
          </p:cNvPr>
          <p:cNvPicPr>
            <a:picLocks noChangeAspect="1"/>
          </p:cNvPicPr>
          <p:nvPr/>
        </p:nvPicPr>
        <p:blipFill>
          <a:blip r:embed="rId5"/>
          <a:stretch>
            <a:fillRect/>
          </a:stretch>
        </p:blipFill>
        <p:spPr>
          <a:xfrm>
            <a:off x="6477504" y="956760"/>
            <a:ext cx="3925662" cy="2619487"/>
          </a:xfrm>
          <a:prstGeom prst="rect">
            <a:avLst/>
          </a:prstGeom>
        </p:spPr>
      </p:pic>
    </p:spTree>
    <p:extLst>
      <p:ext uri="{BB962C8B-B14F-4D97-AF65-F5344CB8AC3E}">
        <p14:creationId xmlns:p14="http://schemas.microsoft.com/office/powerpoint/2010/main" val="1994334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ull screen preview">
            <a:extLst>
              <a:ext uri="{FF2B5EF4-FFF2-40B4-BE49-F238E27FC236}">
                <a16:creationId xmlns:a16="http://schemas.microsoft.com/office/drawing/2014/main" id="{D1A675AD-C676-D70D-5AA7-B416A61AFA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3AE7E281-F0C8-78FE-2DA0-5F42D9A65636}"/>
              </a:ext>
            </a:extLst>
          </p:cNvPr>
          <p:cNvPicPr>
            <a:picLocks noChangeAspect="1"/>
          </p:cNvPicPr>
          <p:nvPr/>
        </p:nvPicPr>
        <p:blipFill>
          <a:blip r:embed="rId2"/>
          <a:stretch>
            <a:fillRect/>
          </a:stretch>
        </p:blipFill>
        <p:spPr>
          <a:xfrm>
            <a:off x="1548856" y="324678"/>
            <a:ext cx="4089944" cy="6208643"/>
          </a:xfrm>
          <a:prstGeom prst="rect">
            <a:avLst/>
          </a:prstGeom>
        </p:spPr>
      </p:pic>
      <p:sp>
        <p:nvSpPr>
          <p:cNvPr id="4" name="AutoShape 4" descr="Full screen preview">
            <a:extLst>
              <a:ext uri="{FF2B5EF4-FFF2-40B4-BE49-F238E27FC236}">
                <a16:creationId xmlns:a16="http://schemas.microsoft.com/office/drawing/2014/main" id="{88C247B2-CB83-22D0-3BF7-E20A3F18956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C4652237-1B3F-671D-A720-E35D86802FC9}"/>
              </a:ext>
            </a:extLst>
          </p:cNvPr>
          <p:cNvPicPr>
            <a:picLocks noChangeAspect="1"/>
          </p:cNvPicPr>
          <p:nvPr/>
        </p:nvPicPr>
        <p:blipFill>
          <a:blip r:embed="rId3"/>
          <a:stretch>
            <a:fillRect/>
          </a:stretch>
        </p:blipFill>
        <p:spPr>
          <a:xfrm>
            <a:off x="6553200" y="180387"/>
            <a:ext cx="4232643" cy="6352934"/>
          </a:xfrm>
          <a:prstGeom prst="rect">
            <a:avLst/>
          </a:prstGeom>
        </p:spPr>
      </p:pic>
    </p:spTree>
    <p:extLst>
      <p:ext uri="{BB962C8B-B14F-4D97-AF65-F5344CB8AC3E}">
        <p14:creationId xmlns:p14="http://schemas.microsoft.com/office/powerpoint/2010/main" val="2743633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5530" y="5863234"/>
            <a:ext cx="1237753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468464" y="302168"/>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Biodiversity Officer</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59" y="332657"/>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140701725"/>
              </p:ext>
            </p:extLst>
          </p:nvPr>
        </p:nvGraphicFramePr>
        <p:xfrm>
          <a:off x="468464" y="1503595"/>
          <a:ext cx="4663440" cy="3218722"/>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Maths and 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Understanding and interpreting data,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Ecology principles,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Technical understanding</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Biodiversity Officer,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Climate Change Officer,</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Research and Evidence Officer</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5925309" y="2931998"/>
            <a:ext cx="5798227" cy="2031325"/>
          </a:xfrm>
          <a:prstGeom prst="rect">
            <a:avLst/>
          </a:prstGeom>
          <a:solidFill>
            <a:schemeClr val="accent1">
              <a:lumMod val="40000"/>
              <a:lumOff val="60000"/>
            </a:schemeClr>
          </a:solidFill>
        </p:spPr>
        <p:txBody>
          <a:bodyPr wrap="square">
            <a:spAutoFit/>
          </a:bodyPr>
          <a:lstStyle/>
          <a:p>
            <a:pPr algn="l" rtl="0" fontAlgn="base"/>
            <a:r>
              <a:rPr lang="en-GB" b="1" dirty="0">
                <a:solidFill>
                  <a:srgbClr val="000000"/>
                </a:solidFill>
                <a:latin typeface="inherit"/>
              </a:rPr>
              <a:t>Biodiversity Officer </a:t>
            </a:r>
          </a:p>
          <a:p>
            <a:pPr algn="l" rtl="0" fontAlgn="base"/>
            <a:r>
              <a:rPr lang="en-GB" dirty="0">
                <a:solidFill>
                  <a:srgbClr val="000000"/>
                </a:solidFill>
                <a:latin typeface="inherit"/>
              </a:rPr>
              <a:t>This role works with local organisations to support them to restore and protect local habitats.</a:t>
            </a:r>
          </a:p>
          <a:p>
            <a:pPr algn="l" rtl="0" fontAlgn="base"/>
            <a:endParaRPr lang="en-GB" dirty="0">
              <a:solidFill>
                <a:srgbClr val="000000"/>
              </a:solidFill>
              <a:latin typeface="inherit"/>
            </a:endParaRPr>
          </a:p>
          <a:p>
            <a:pPr algn="l" rtl="0" fontAlgn="base"/>
            <a:r>
              <a:rPr lang="en-GB" dirty="0">
                <a:solidFill>
                  <a:srgbClr val="000000"/>
                </a:solidFill>
                <a:latin typeface="inherit"/>
              </a:rPr>
              <a:t>On one project, an incredible 34 species of butterfly were recorded in an ecological survey, making it one of the best sites in Britain for biodiversity.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7DDF20E6-D2DF-B317-A1FA-09B7AD54F451}"/>
              </a:ext>
            </a:extLst>
          </p:cNvPr>
          <p:cNvPicPr>
            <a:picLocks noChangeAspect="1"/>
          </p:cNvPicPr>
          <p:nvPr/>
        </p:nvPicPr>
        <p:blipFill>
          <a:blip r:embed="rId5"/>
          <a:stretch>
            <a:fillRect/>
          </a:stretch>
        </p:blipFill>
        <p:spPr>
          <a:xfrm>
            <a:off x="5762127" y="985854"/>
            <a:ext cx="2240323" cy="1600231"/>
          </a:xfrm>
          <a:prstGeom prst="rect">
            <a:avLst/>
          </a:prstGeom>
        </p:spPr>
      </p:pic>
    </p:spTree>
    <p:extLst>
      <p:ext uri="{BB962C8B-B14F-4D97-AF65-F5344CB8AC3E}">
        <p14:creationId xmlns:p14="http://schemas.microsoft.com/office/powerpoint/2010/main" val="353831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ull screen preview">
            <a:extLst>
              <a:ext uri="{FF2B5EF4-FFF2-40B4-BE49-F238E27FC236}">
                <a16:creationId xmlns:a16="http://schemas.microsoft.com/office/drawing/2014/main" id="{71EAC0A1-C506-659F-1B21-44E524D243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E34D69FB-0C59-0466-F46D-9C5768374088}"/>
              </a:ext>
            </a:extLst>
          </p:cNvPr>
          <p:cNvPicPr>
            <a:picLocks noChangeAspect="1"/>
          </p:cNvPicPr>
          <p:nvPr/>
        </p:nvPicPr>
        <p:blipFill>
          <a:blip r:embed="rId2"/>
          <a:stretch>
            <a:fillRect/>
          </a:stretch>
        </p:blipFill>
        <p:spPr>
          <a:xfrm>
            <a:off x="1268358" y="212035"/>
            <a:ext cx="9655284" cy="6433930"/>
          </a:xfrm>
          <a:prstGeom prst="rect">
            <a:avLst/>
          </a:prstGeom>
        </p:spPr>
      </p:pic>
    </p:spTree>
    <p:extLst>
      <p:ext uri="{BB962C8B-B14F-4D97-AF65-F5344CB8AC3E}">
        <p14:creationId xmlns:p14="http://schemas.microsoft.com/office/powerpoint/2010/main" val="157468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0" y="5863234"/>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137160" y="360595"/>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Health and Wellbeing officer</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59" y="332657"/>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3611709523"/>
              </p:ext>
            </p:extLst>
          </p:nvPr>
        </p:nvGraphicFramePr>
        <p:xfrm>
          <a:off x="519068" y="1777915"/>
          <a:ext cx="4663440" cy="2944402"/>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Sports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Encouraging Active Travel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r>
                        <a:rPr lang="en-GB" dirty="0"/>
                        <a:t>Reduction of waste in sporting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Health and Wellbeing Officer</a:t>
                      </a:r>
                    </a:p>
                    <a:p>
                      <a:endParaRPr lang="en-GB" dirty="0"/>
                    </a:p>
                    <a:p>
                      <a:r>
                        <a:rPr lang="en-GB" dirty="0"/>
                        <a:t>Cycling Officer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5594005" y="4004801"/>
            <a:ext cx="6253438" cy="1200329"/>
          </a:xfrm>
          <a:prstGeom prst="rect">
            <a:avLst/>
          </a:prstGeom>
          <a:solidFill>
            <a:schemeClr val="accent1">
              <a:lumMod val="40000"/>
              <a:lumOff val="60000"/>
            </a:schemeClr>
          </a:solidFill>
        </p:spPr>
        <p:txBody>
          <a:bodyPr wrap="square">
            <a:spAutoFit/>
          </a:bodyPr>
          <a:lstStyle/>
          <a:p>
            <a:pPr algn="l" rtl="0" fontAlgn="base"/>
            <a:r>
              <a:rPr lang="en-GB" b="1" dirty="0">
                <a:solidFill>
                  <a:srgbClr val="000000"/>
                </a:solidFill>
                <a:latin typeface="inherit"/>
              </a:rPr>
              <a:t>Health and Well-being Officer</a:t>
            </a:r>
          </a:p>
          <a:p>
            <a:pPr algn="l" rtl="0" fontAlgn="base"/>
            <a:r>
              <a:rPr lang="en-GB" dirty="0">
                <a:solidFill>
                  <a:srgbClr val="000000"/>
                </a:solidFill>
                <a:latin typeface="inherit"/>
              </a:rPr>
              <a:t>In this role, the H&amp;WB officer can take their own love of the outdoors and share it with others. They aim to remove barriers for those that find accessing green spaces tricky.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A44234A1-8AA2-9091-EC53-2DED586680E0}"/>
              </a:ext>
            </a:extLst>
          </p:cNvPr>
          <p:cNvPicPr>
            <a:picLocks noChangeAspect="1"/>
          </p:cNvPicPr>
          <p:nvPr/>
        </p:nvPicPr>
        <p:blipFill>
          <a:blip r:embed="rId5"/>
          <a:stretch>
            <a:fillRect/>
          </a:stretch>
        </p:blipFill>
        <p:spPr>
          <a:xfrm>
            <a:off x="5893137" y="850862"/>
            <a:ext cx="2445237" cy="2695480"/>
          </a:xfrm>
          <a:prstGeom prst="rect">
            <a:avLst/>
          </a:prstGeom>
        </p:spPr>
      </p:pic>
    </p:spTree>
    <p:extLst>
      <p:ext uri="{BB962C8B-B14F-4D97-AF65-F5344CB8AC3E}">
        <p14:creationId xmlns:p14="http://schemas.microsoft.com/office/powerpoint/2010/main" val="2232936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61EF2-E4C1-9EFE-C698-75F8AC266B73}"/>
              </a:ext>
            </a:extLst>
          </p:cNvPr>
          <p:cNvPicPr>
            <a:picLocks noChangeAspect="1"/>
          </p:cNvPicPr>
          <p:nvPr/>
        </p:nvPicPr>
        <p:blipFill>
          <a:blip r:embed="rId2"/>
          <a:stretch>
            <a:fillRect/>
          </a:stretch>
        </p:blipFill>
        <p:spPr>
          <a:xfrm>
            <a:off x="4040513" y="715616"/>
            <a:ext cx="8015653" cy="6009861"/>
          </a:xfrm>
          <a:prstGeom prst="rect">
            <a:avLst/>
          </a:prstGeom>
        </p:spPr>
      </p:pic>
      <p:pic>
        <p:nvPicPr>
          <p:cNvPr id="3" name="Picture 2">
            <a:extLst>
              <a:ext uri="{FF2B5EF4-FFF2-40B4-BE49-F238E27FC236}">
                <a16:creationId xmlns:a16="http://schemas.microsoft.com/office/drawing/2014/main" id="{A8BE3B75-1450-240B-BF6C-2501CA8C8982}"/>
              </a:ext>
            </a:extLst>
          </p:cNvPr>
          <p:cNvPicPr>
            <a:picLocks noChangeAspect="1"/>
          </p:cNvPicPr>
          <p:nvPr/>
        </p:nvPicPr>
        <p:blipFill>
          <a:blip r:embed="rId3"/>
          <a:stretch>
            <a:fillRect/>
          </a:stretch>
        </p:blipFill>
        <p:spPr>
          <a:xfrm>
            <a:off x="135834" y="145774"/>
            <a:ext cx="3879575" cy="3879575"/>
          </a:xfrm>
          <a:prstGeom prst="rect">
            <a:avLst/>
          </a:prstGeom>
        </p:spPr>
      </p:pic>
    </p:spTree>
    <p:extLst>
      <p:ext uri="{BB962C8B-B14F-4D97-AF65-F5344CB8AC3E}">
        <p14:creationId xmlns:p14="http://schemas.microsoft.com/office/powerpoint/2010/main" val="8832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522" y="5863234"/>
            <a:ext cx="1232452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73625" y="555402"/>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Planning Officer</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59" y="332657"/>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974293105"/>
              </p:ext>
            </p:extLst>
          </p:nvPr>
        </p:nvGraphicFramePr>
        <p:xfrm>
          <a:off x="428736" y="1884846"/>
          <a:ext cx="4663440" cy="2944402"/>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Geography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Modelling and understanding processes,</a:t>
                      </a:r>
                    </a:p>
                    <a:p>
                      <a:r>
                        <a:rPr lang="en-GB" dirty="0"/>
                        <a:t>Interpreting data </a:t>
                      </a:r>
                    </a:p>
                    <a:p>
                      <a:r>
                        <a:rPr lang="en-GB" dirty="0"/>
                        <a:t>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Planning Officers, </a:t>
                      </a:r>
                    </a:p>
                    <a:p>
                      <a:r>
                        <a:rPr lang="en-GB" dirty="0"/>
                        <a:t>Landscape specialists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6096000" y="3132696"/>
            <a:ext cx="5274365" cy="2031325"/>
          </a:xfrm>
          <a:prstGeom prst="rect">
            <a:avLst/>
          </a:prstGeom>
          <a:solidFill>
            <a:schemeClr val="accent1">
              <a:lumMod val="40000"/>
              <a:lumOff val="60000"/>
            </a:schemeClr>
          </a:solidFill>
        </p:spPr>
        <p:txBody>
          <a:bodyPr wrap="square">
            <a:spAutoFit/>
          </a:bodyPr>
          <a:lstStyle/>
          <a:p>
            <a:pPr algn="l" rtl="0" fontAlgn="base"/>
            <a:r>
              <a:rPr lang="en-GB" b="1" dirty="0">
                <a:solidFill>
                  <a:srgbClr val="000000"/>
                </a:solidFill>
                <a:latin typeface="inherit"/>
              </a:rPr>
              <a:t>Planning Officers</a:t>
            </a:r>
          </a:p>
          <a:p>
            <a:pPr algn="l" rtl="0" fontAlgn="base"/>
            <a:r>
              <a:rPr lang="en-GB" dirty="0">
                <a:solidFill>
                  <a:srgbClr val="000000"/>
                </a:solidFill>
                <a:latin typeface="inherit"/>
              </a:rPr>
              <a:t>This role supports the sustainable development of landscapes within the National Park. </a:t>
            </a:r>
          </a:p>
          <a:p>
            <a:pPr algn="l" rtl="0" fontAlgn="base"/>
            <a:endParaRPr lang="en-GB" dirty="0">
              <a:solidFill>
                <a:srgbClr val="000000"/>
              </a:solidFill>
              <a:latin typeface="inherit"/>
            </a:endParaRPr>
          </a:p>
          <a:p>
            <a:pPr algn="l" rtl="0" fontAlgn="base"/>
            <a:r>
              <a:rPr lang="en-GB" dirty="0">
                <a:solidFill>
                  <a:srgbClr val="000000"/>
                </a:solidFill>
                <a:latin typeface="inherit"/>
              </a:rPr>
              <a:t>Here they balanced 210 new homes being built whilst protecting ancient woodlands, restoring streams and using local building materials.</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D45B518F-5B9C-9D14-0A8E-71C1C9913861}"/>
              </a:ext>
            </a:extLst>
          </p:cNvPr>
          <p:cNvPicPr>
            <a:picLocks noChangeAspect="1"/>
          </p:cNvPicPr>
          <p:nvPr/>
        </p:nvPicPr>
        <p:blipFill>
          <a:blip r:embed="rId5"/>
          <a:stretch>
            <a:fillRect/>
          </a:stretch>
        </p:blipFill>
        <p:spPr>
          <a:xfrm>
            <a:off x="5715552" y="753081"/>
            <a:ext cx="2770251" cy="2086238"/>
          </a:xfrm>
          <a:prstGeom prst="rect">
            <a:avLst/>
          </a:prstGeom>
        </p:spPr>
      </p:pic>
    </p:spTree>
    <p:extLst>
      <p:ext uri="{BB962C8B-B14F-4D97-AF65-F5344CB8AC3E}">
        <p14:creationId xmlns:p14="http://schemas.microsoft.com/office/powerpoint/2010/main" val="410294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ull screen preview">
            <a:extLst>
              <a:ext uri="{FF2B5EF4-FFF2-40B4-BE49-F238E27FC236}">
                <a16:creationId xmlns:a16="http://schemas.microsoft.com/office/drawing/2014/main" id="{2FCDC652-C35E-4F83-7331-F47B58F9C1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91F93AFB-22D0-9E13-C7C9-9F31E9BD2804}"/>
              </a:ext>
            </a:extLst>
          </p:cNvPr>
          <p:cNvPicPr>
            <a:picLocks noChangeAspect="1"/>
          </p:cNvPicPr>
          <p:nvPr/>
        </p:nvPicPr>
        <p:blipFill>
          <a:blip r:embed="rId2"/>
          <a:stretch>
            <a:fillRect/>
          </a:stretch>
        </p:blipFill>
        <p:spPr>
          <a:xfrm>
            <a:off x="134835" y="152400"/>
            <a:ext cx="5808765" cy="4355213"/>
          </a:xfrm>
          <a:prstGeom prst="rect">
            <a:avLst/>
          </a:prstGeom>
        </p:spPr>
      </p:pic>
      <p:pic>
        <p:nvPicPr>
          <p:cNvPr id="4" name="Picture 3">
            <a:extLst>
              <a:ext uri="{FF2B5EF4-FFF2-40B4-BE49-F238E27FC236}">
                <a16:creationId xmlns:a16="http://schemas.microsoft.com/office/drawing/2014/main" id="{375D80CA-CBEB-452B-C461-1EB4207F90F2}"/>
              </a:ext>
            </a:extLst>
          </p:cNvPr>
          <p:cNvPicPr>
            <a:picLocks noChangeAspect="1"/>
          </p:cNvPicPr>
          <p:nvPr/>
        </p:nvPicPr>
        <p:blipFill>
          <a:blip r:embed="rId3"/>
          <a:stretch>
            <a:fillRect/>
          </a:stretch>
        </p:blipFill>
        <p:spPr>
          <a:xfrm>
            <a:off x="6248400" y="2330006"/>
            <a:ext cx="5629515" cy="4220817"/>
          </a:xfrm>
          <a:prstGeom prst="rect">
            <a:avLst/>
          </a:prstGeom>
        </p:spPr>
      </p:pic>
    </p:spTree>
    <p:extLst>
      <p:ext uri="{BB962C8B-B14F-4D97-AF65-F5344CB8AC3E}">
        <p14:creationId xmlns:p14="http://schemas.microsoft.com/office/powerpoint/2010/main" val="116093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4"/>
            <a:ext cx="12192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0" y="309875"/>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Visitor Experience Manager</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59" y="332657"/>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2841284355"/>
              </p:ext>
            </p:extLst>
          </p:nvPr>
        </p:nvGraphicFramePr>
        <p:xfrm>
          <a:off x="640578" y="1681825"/>
          <a:ext cx="4663440" cy="2941783"/>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Business studies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How to be sustainable in business practise, </a:t>
                      </a:r>
                    </a:p>
                    <a:p>
                      <a:r>
                        <a:rPr lang="en-GB" dirty="0"/>
                        <a:t>Psychology of consumers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Country Park Visitor Experience Manager,</a:t>
                      </a:r>
                    </a:p>
                    <a:p>
                      <a:r>
                        <a:rPr lang="en-GB" dirty="0"/>
                        <a:t>Sustainable Tourism Officer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6648534" y="3152716"/>
            <a:ext cx="4902888" cy="2308324"/>
          </a:xfrm>
          <a:prstGeom prst="rect">
            <a:avLst/>
          </a:prstGeom>
          <a:solidFill>
            <a:schemeClr val="accent1">
              <a:lumMod val="40000"/>
              <a:lumOff val="60000"/>
            </a:schemeClr>
          </a:solidFill>
        </p:spPr>
        <p:txBody>
          <a:bodyPr wrap="square">
            <a:spAutoFit/>
          </a:bodyPr>
          <a:lstStyle/>
          <a:p>
            <a:pPr algn="l" rtl="0" fontAlgn="base"/>
            <a:r>
              <a:rPr lang="en-GB" b="1" dirty="0">
                <a:solidFill>
                  <a:srgbClr val="000000"/>
                </a:solidFill>
                <a:latin typeface="inherit"/>
              </a:rPr>
              <a:t>Visitor Experience Manager</a:t>
            </a:r>
          </a:p>
          <a:p>
            <a:pPr algn="l" rtl="0" fontAlgn="base"/>
            <a:r>
              <a:rPr lang="en-GB" dirty="0">
                <a:solidFill>
                  <a:srgbClr val="000000"/>
                </a:solidFill>
                <a:latin typeface="inherit"/>
              </a:rPr>
              <a:t>This role needs to balance making enough money to keep the park open whilst ensuring the human impact isn’t affecting the special qualities of the landscape. </a:t>
            </a:r>
          </a:p>
          <a:p>
            <a:pPr algn="l" rtl="0" fontAlgn="base"/>
            <a:endParaRPr lang="en-GB" dirty="0">
              <a:solidFill>
                <a:srgbClr val="000000"/>
              </a:solidFill>
              <a:latin typeface="inherit"/>
            </a:endParaRPr>
          </a:p>
          <a:p>
            <a:pPr algn="l" rtl="0" fontAlgn="base"/>
            <a:r>
              <a:rPr lang="en-GB" dirty="0">
                <a:solidFill>
                  <a:srgbClr val="000000"/>
                </a:solidFill>
                <a:latin typeface="inherit"/>
              </a:rPr>
              <a:t>One small step they have taken is sourcing local produce for the visitor shop.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B1D5150B-13AB-BCCD-7D74-396058E1AC0E}"/>
              </a:ext>
            </a:extLst>
          </p:cNvPr>
          <p:cNvPicPr>
            <a:picLocks noChangeAspect="1"/>
          </p:cNvPicPr>
          <p:nvPr/>
        </p:nvPicPr>
        <p:blipFill>
          <a:blip r:embed="rId5"/>
          <a:stretch>
            <a:fillRect/>
          </a:stretch>
        </p:blipFill>
        <p:spPr>
          <a:xfrm>
            <a:off x="5943600" y="976056"/>
            <a:ext cx="3195638" cy="1947863"/>
          </a:xfrm>
          <a:prstGeom prst="rect">
            <a:avLst/>
          </a:prstGeom>
        </p:spPr>
      </p:pic>
    </p:spTree>
    <p:extLst>
      <p:ext uri="{BB962C8B-B14F-4D97-AF65-F5344CB8AC3E}">
        <p14:creationId xmlns:p14="http://schemas.microsoft.com/office/powerpoint/2010/main" val="1257267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459</Words>
  <Application>Microsoft Office PowerPoint</Application>
  <PresentationFormat>Widescreen</PresentationFormat>
  <Paragraphs>93</Paragraphs>
  <Slides>13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Gill Sans</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Bruce</dc:creator>
  <cp:lastModifiedBy>Emma Bruce</cp:lastModifiedBy>
  <cp:revision>3</cp:revision>
  <cp:lastPrinted>2024-03-12T12:37:59Z</cp:lastPrinted>
  <dcterms:created xsi:type="dcterms:W3CDTF">2024-03-12T12:18:43Z</dcterms:created>
  <dcterms:modified xsi:type="dcterms:W3CDTF">2024-10-16T08:57:39Z</dcterms:modified>
</cp:coreProperties>
</file>