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Caveat"/>
      <p:regular r:id="rId23"/>
      <p:bold r:id="rId24"/>
    </p:embeddedFont>
    <p:embeddedFont>
      <p:font typeface="Varela Round"/>
      <p:regular r:id="rId25"/>
    </p:embeddedFont>
    <p:embeddedFont>
      <p:font typeface="Helvetica Neue"/>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veat-bold.fntdata"/><Relationship Id="rId23" Type="http://schemas.openxmlformats.org/officeDocument/2006/relationships/font" Target="fonts/Cave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font" Target="fonts/VarelaRound-regular.fntdata"/><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etapixel.com/2018/07/18/photos-that-show-similarities-between-the-human-body-and-natur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nge.org/p/change-uk-dictionary-definitions-of-the-word-nature-to-include-humans?ref=lawyersfornature.com" TargetMode="External"/><Relationship Id="rId3" Type="http://schemas.openxmlformats.org/officeDocument/2006/relationships/hyperlink" Target="https://www.change.org/p/change-uk-dictionary-definitions-of-the-word-nature-to-include-humans?ref=lawyersfornature.c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w7VpbqktqEw"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b8b0e3c2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b8b0e3c2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Welcome!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lesson is going to look at the connection between humans and nature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will focus on the play of words and the importance behind the meaning of words.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dfec31c84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dfec31c84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https://petapixel.com/2018/07/18/photos-that-show-similarities-between-the-human-body-and-nature/</a:t>
            </a:r>
            <a:r>
              <a:rPr lang="en"/>
              <a:t> </a:t>
            </a:r>
            <a:endParaRPr/>
          </a:p>
          <a:p>
            <a:pPr indent="-298450" lvl="0" marL="457200" rtl="0" algn="l">
              <a:spcBef>
                <a:spcPts val="0"/>
              </a:spcBef>
              <a:spcAft>
                <a:spcPts val="0"/>
              </a:spcAft>
              <a:buSzPts val="1100"/>
              <a:buChar char="●"/>
            </a:pPr>
            <a:r>
              <a:rPr lang="en"/>
              <a:t>This artist, Alicja, can also see the crossovers between humans and nature and decided to take photographs to show this</a:t>
            </a:r>
            <a:endParaRPr/>
          </a:p>
          <a:p>
            <a:pPr indent="-298450" lvl="0" marL="457200" rtl="0" algn="l">
              <a:spcBef>
                <a:spcPts val="0"/>
              </a:spcBef>
              <a:spcAft>
                <a:spcPts val="0"/>
              </a:spcAft>
              <a:buSzPts val="1100"/>
              <a:buChar char="●"/>
            </a:pPr>
            <a:r>
              <a:rPr lang="en"/>
              <a:t>Ask students to </a:t>
            </a:r>
            <a:r>
              <a:rPr b="1" lang="en"/>
              <a:t>discuss in pairs what you can see</a:t>
            </a:r>
            <a:r>
              <a:rPr lang="en"/>
              <a:t> </a:t>
            </a:r>
            <a:r>
              <a:rPr b="1" lang="en"/>
              <a:t>in each image</a:t>
            </a:r>
            <a:r>
              <a:rPr lang="en"/>
              <a:t> and feedback as a class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Answers (top line left to right)</a:t>
            </a:r>
            <a:endParaRPr/>
          </a:p>
          <a:p>
            <a:pPr indent="-298450" lvl="0" marL="457200" rtl="0" algn="l">
              <a:spcBef>
                <a:spcPts val="0"/>
              </a:spcBef>
              <a:spcAft>
                <a:spcPts val="0"/>
              </a:spcAft>
              <a:buSzPts val="1100"/>
              <a:buChar char="●"/>
            </a:pPr>
            <a:r>
              <a:rPr lang="en"/>
              <a:t>Picture 1: a leaf and a hair line</a:t>
            </a:r>
            <a:endParaRPr/>
          </a:p>
          <a:p>
            <a:pPr indent="-298450" lvl="0" marL="457200" rtl="0" algn="l">
              <a:spcBef>
                <a:spcPts val="0"/>
              </a:spcBef>
              <a:spcAft>
                <a:spcPts val="0"/>
              </a:spcAft>
              <a:buSzPts val="1100"/>
              <a:buChar char="●"/>
            </a:pPr>
            <a:r>
              <a:rPr lang="en"/>
              <a:t>Picture 2: a thorn and a spine</a:t>
            </a:r>
            <a:endParaRPr/>
          </a:p>
          <a:p>
            <a:pPr indent="-298450" lvl="0" marL="457200" rtl="0" algn="l">
              <a:spcBef>
                <a:spcPts val="0"/>
              </a:spcBef>
              <a:spcAft>
                <a:spcPts val="0"/>
              </a:spcAft>
              <a:buSzPts val="1100"/>
              <a:buChar char="●"/>
            </a:pPr>
            <a:r>
              <a:rPr lang="en"/>
              <a:t>Picture 3: roots of a tree and veins</a:t>
            </a:r>
            <a:endParaRPr/>
          </a:p>
          <a:p>
            <a:pPr indent="-298450" lvl="0" marL="457200" rtl="0" algn="l">
              <a:spcBef>
                <a:spcPts val="0"/>
              </a:spcBef>
              <a:spcAft>
                <a:spcPts val="0"/>
              </a:spcAft>
              <a:buSzPts val="1100"/>
              <a:buChar char="●"/>
            </a:pPr>
            <a:r>
              <a:rPr lang="en"/>
              <a:t>Picture 4: grass growth in a dune and stubble</a:t>
            </a:r>
            <a:endParaRPr/>
          </a:p>
          <a:p>
            <a:pPr indent="-298450" lvl="0" marL="457200" rtl="0" algn="l">
              <a:spcBef>
                <a:spcPts val="0"/>
              </a:spcBef>
              <a:spcAft>
                <a:spcPts val="0"/>
              </a:spcAft>
              <a:buSzPts val="1100"/>
              <a:buChar char="●"/>
            </a:pPr>
            <a:r>
              <a:rPr lang="en"/>
              <a:t>Picture 5: flowers and hands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dfec31c84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dfec31c84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Nature is the inspiration behind many artists’ work</a:t>
            </a:r>
            <a:endParaRPr/>
          </a:p>
          <a:p>
            <a:pPr indent="-298450" lvl="0" marL="457200" rtl="0" algn="l">
              <a:spcBef>
                <a:spcPts val="0"/>
              </a:spcBef>
              <a:spcAft>
                <a:spcPts val="0"/>
              </a:spcAft>
              <a:buSzPts val="1100"/>
              <a:buChar char="●"/>
            </a:pPr>
            <a:r>
              <a:rPr lang="en"/>
              <a:t>Sometimes art is literal and other times it can be mythical or whimsical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e57d325ec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e57d325ec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Art has the power to change how we view things, especially if the topic is a tricky one to discuss</a:t>
            </a:r>
            <a:endParaRPr/>
          </a:p>
          <a:p>
            <a:pPr indent="-298450" lvl="0" marL="457200" rtl="0" algn="l">
              <a:spcBef>
                <a:spcPts val="0"/>
              </a:spcBef>
              <a:spcAft>
                <a:spcPts val="0"/>
              </a:spcAft>
              <a:buSzPts val="1100"/>
              <a:buChar char="●"/>
            </a:pPr>
            <a:r>
              <a:rPr lang="en"/>
              <a:t>Above are some examples of artists using their </a:t>
            </a:r>
            <a:r>
              <a:rPr lang="en"/>
              <a:t>voices for important messages</a:t>
            </a:r>
            <a:endParaRPr/>
          </a:p>
          <a:p>
            <a:pPr indent="-298450" lvl="0" marL="457200" rtl="0" algn="l">
              <a:spcBef>
                <a:spcPts val="0"/>
              </a:spcBef>
              <a:spcAft>
                <a:spcPts val="0"/>
              </a:spcAft>
              <a:buSzPts val="1100"/>
              <a:buChar char="●"/>
            </a:pPr>
            <a:r>
              <a:rPr lang="en"/>
              <a:t>Elijah McKenzie Jackson has made a megaphone out of red jewels to represent the red shoes in the Wizard of Oz and the famous phrase ‘there’s no place like home’ - his piece shows us that we need to use our voices to stand up for our planet and home</a:t>
            </a:r>
            <a:endParaRPr/>
          </a:p>
          <a:p>
            <a:pPr indent="-298450" lvl="0" marL="457200" rtl="0" algn="l">
              <a:spcBef>
                <a:spcPts val="0"/>
              </a:spcBef>
              <a:spcAft>
                <a:spcPts val="0"/>
              </a:spcAft>
              <a:buSzPts val="1100"/>
              <a:buChar char="●"/>
            </a:pPr>
            <a:r>
              <a:rPr lang="en"/>
              <a:t>Edxie Betts is a black trans artist who uses her art to support people who are treated unfairly in society</a:t>
            </a:r>
            <a:endParaRPr/>
          </a:p>
          <a:p>
            <a:pPr indent="-298450" lvl="0" marL="457200" rtl="0" algn="l">
              <a:spcBef>
                <a:spcPts val="0"/>
              </a:spcBef>
              <a:spcAft>
                <a:spcPts val="0"/>
              </a:spcAft>
              <a:buSzPts val="1100"/>
              <a:buChar char="●"/>
            </a:pPr>
            <a:r>
              <a:rPr lang="en"/>
              <a:t>Preethika Asokan is an artist from Bangalore who uses her voice to reframe how people and planet can work together rather than be opposed to one another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4e229b733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e4e229b733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Now it’s your turn</a:t>
            </a:r>
            <a:endParaRPr/>
          </a:p>
          <a:p>
            <a:pPr indent="-298450" lvl="0" marL="457200" rtl="0" algn="l">
              <a:spcBef>
                <a:spcPts val="0"/>
              </a:spcBef>
              <a:spcAft>
                <a:spcPts val="0"/>
              </a:spcAft>
              <a:buSzPts val="1100"/>
              <a:buChar char="●"/>
            </a:pPr>
            <a:r>
              <a:rPr lang="en"/>
              <a:t>Let’s play on words again, you are going to be an artist AND and an activist, an </a:t>
            </a:r>
            <a:r>
              <a:rPr i="1" lang="en"/>
              <a:t>artivist</a:t>
            </a:r>
            <a:r>
              <a:rPr lang="en"/>
              <a:t>!</a:t>
            </a:r>
            <a:endParaRPr/>
          </a:p>
          <a:p>
            <a:pPr indent="-298450" lvl="0" marL="457200" rtl="0" algn="l">
              <a:spcBef>
                <a:spcPts val="0"/>
              </a:spcBef>
              <a:spcAft>
                <a:spcPts val="0"/>
              </a:spcAft>
              <a:buSzPts val="1100"/>
              <a:buChar char="●"/>
            </a:pPr>
            <a:r>
              <a:rPr lang="en"/>
              <a:t>You will use your art to spread the important message that We Are Nature, we are not apart from it</a:t>
            </a:r>
            <a:endParaRPr/>
          </a:p>
          <a:p>
            <a:pPr indent="-298450" lvl="0" marL="457200" rtl="0" algn="l">
              <a:spcBef>
                <a:spcPts val="0"/>
              </a:spcBef>
              <a:spcAft>
                <a:spcPts val="0"/>
              </a:spcAft>
              <a:buSzPts val="1100"/>
              <a:buChar char="●"/>
            </a:pPr>
            <a:r>
              <a:rPr lang="en"/>
              <a:t>First of all, </a:t>
            </a:r>
            <a:r>
              <a:rPr b="1" lang="en"/>
              <a:t>does anyone know what a petition is?</a:t>
            </a:r>
            <a:endParaRPr b="1"/>
          </a:p>
          <a:p>
            <a:pPr indent="-298450" lvl="0" marL="457200" rtl="0" algn="l">
              <a:spcBef>
                <a:spcPts val="0"/>
              </a:spcBef>
              <a:spcAft>
                <a:spcPts val="0"/>
              </a:spcAft>
              <a:buSzPts val="1100"/>
              <a:buChar char="●"/>
            </a:pPr>
            <a:r>
              <a:rPr lang="en"/>
              <a:t>If you want to get the Oxford Dictionary </a:t>
            </a:r>
            <a:r>
              <a:rPr lang="en"/>
              <a:t>definition</a:t>
            </a:r>
            <a:r>
              <a:rPr lang="en"/>
              <a:t> of nature changed, here is your chance to sign a petition. Any age can sign it as long as you have an email address and want to. You can use the QR code on this slide, or this link </a:t>
            </a:r>
            <a:r>
              <a:rPr lang="en" u="sng">
                <a:solidFill>
                  <a:schemeClr val="hlink"/>
                </a:solidFill>
                <a:hlinkClick r:id="rId2"/>
              </a:rPr>
              <a:t>h</a:t>
            </a:r>
            <a:r>
              <a:rPr lang="en" u="sng">
                <a:solidFill>
                  <a:schemeClr val="hlink"/>
                </a:solidFill>
                <a:hlinkClick r:id="rId3"/>
              </a:rPr>
              <a:t>ttps://www.change.org/p/change-uk-dictionary-definitions-of-the-word-nature-to-include-humans?ref=lawyersfornature.com</a:t>
            </a:r>
            <a:r>
              <a:rPr lang="en"/>
              <a:t> you will also be able to find a QR code on your poster which we’ll give out soon</a:t>
            </a:r>
            <a:endParaRPr/>
          </a:p>
          <a:p>
            <a:pPr indent="-298450" lvl="0" marL="457200" rtl="0" algn="l">
              <a:spcBef>
                <a:spcPts val="0"/>
              </a:spcBef>
              <a:spcAft>
                <a:spcPts val="0"/>
              </a:spcAft>
              <a:buSzPts val="1100"/>
              <a:buChar char="●"/>
            </a:pPr>
            <a:r>
              <a:rPr lang="en"/>
              <a:t>Secondly, once you have finished your art, we want you to put your poster up; in school, in your window at home, you could even ask your local newsagents to put it up too</a:t>
            </a:r>
            <a:endParaRPr/>
          </a:p>
          <a:p>
            <a:pPr indent="-298450" lvl="0" marL="457200" rtl="0" algn="l">
              <a:spcBef>
                <a:spcPts val="0"/>
              </a:spcBef>
              <a:spcAft>
                <a:spcPts val="0"/>
              </a:spcAft>
              <a:buSzPts val="1100"/>
              <a:buChar char="●"/>
            </a:pPr>
            <a:r>
              <a:rPr lang="en"/>
              <a:t>Lastly, we’ve shared the message with you, but your job is to teach someone else. You can download your own posters and do them at home or take them to an after school club, share the message that We Are Nature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dfec31c84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dfec31c84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are now going to get the chance to become an </a:t>
            </a:r>
            <a:r>
              <a:rPr i="1" lang="en"/>
              <a:t>artivist</a:t>
            </a:r>
            <a:r>
              <a:rPr lang="en"/>
              <a:t>, here are some of the posters you can choose from</a:t>
            </a:r>
            <a:endParaRPr/>
          </a:p>
          <a:p>
            <a:pPr indent="-298450" lvl="0" marL="457200" rtl="0" algn="l">
              <a:spcBef>
                <a:spcPts val="0"/>
              </a:spcBef>
              <a:spcAft>
                <a:spcPts val="0"/>
              </a:spcAft>
              <a:buSzPts val="1100"/>
              <a:buChar char="●"/>
            </a:pPr>
            <a:r>
              <a:rPr lang="en"/>
              <a:t>It’s up to you what you turn these organs into, perhaps you see a forest or an animal, maybe you can see a creature or plant underwater when looking at these organs</a:t>
            </a:r>
            <a:endParaRPr/>
          </a:p>
          <a:p>
            <a:pPr indent="-298450" lvl="0" marL="457200" rtl="0" algn="l">
              <a:spcBef>
                <a:spcPts val="0"/>
              </a:spcBef>
              <a:spcAft>
                <a:spcPts val="0"/>
              </a:spcAft>
              <a:buSzPts val="1100"/>
              <a:buChar char="●"/>
            </a:pPr>
            <a:r>
              <a:rPr lang="en"/>
              <a:t>It’s all about seeing the links between humans and nature</a:t>
            </a:r>
            <a:endParaRPr/>
          </a:p>
          <a:p>
            <a:pPr indent="-298450" lvl="0" marL="457200" rtl="0" algn="l">
              <a:spcBef>
                <a:spcPts val="0"/>
              </a:spcBef>
              <a:spcAft>
                <a:spcPts val="0"/>
              </a:spcAft>
              <a:buSzPts val="1100"/>
              <a:buChar char="●"/>
            </a:pPr>
            <a:r>
              <a:rPr lang="en"/>
              <a:t>Think outside the box and fill as much of the page as you can with colour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10e2da82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10e2da82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links you to a playlist of sounds in nature (including humans in a park!) which the students can listen to while they draw their posters)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10e2da82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e10e2da82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Now that we’re done, it’s time to think about the connection between humans and nature again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paper you have used is made from trees and plant fibres, w</a:t>
            </a:r>
            <a:r>
              <a:rPr lang="en">
                <a:solidFill>
                  <a:schemeClr val="dk1"/>
                </a:solidFill>
              </a:rPr>
              <a:t>hile the pencils you have used are also made from wood, though remember that you too, are nature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It’s time to sign your image, please write </a:t>
            </a:r>
            <a:r>
              <a:rPr i="1" lang="en">
                <a:solidFill>
                  <a:schemeClr val="dk1"/>
                </a:solidFill>
              </a:rPr>
              <a:t>Made by Nature and…</a:t>
            </a:r>
            <a:r>
              <a:rPr lang="en">
                <a:solidFill>
                  <a:schemeClr val="dk1"/>
                </a:solidFill>
              </a:rPr>
              <a:t> (include your name) </a:t>
            </a:r>
            <a:endParaRPr>
              <a:solidFill>
                <a:schemeClr val="dk1"/>
              </a:solidFill>
            </a:endParaRPr>
          </a:p>
          <a:p>
            <a:pPr indent="0" lvl="0" marL="0" rtl="0" algn="l">
              <a:lnSpc>
                <a:spcPct val="115000"/>
              </a:lnSpc>
              <a:spcBef>
                <a:spcPts val="16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dfec31c84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dfec31c84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Thanks for taking part in our lesson</a:t>
            </a:r>
            <a:endParaRPr/>
          </a:p>
          <a:p>
            <a:pPr indent="-298450" lvl="0" marL="457200" rtl="0" algn="l">
              <a:spcBef>
                <a:spcPts val="0"/>
              </a:spcBef>
              <a:spcAft>
                <a:spcPts val="0"/>
              </a:spcAft>
              <a:buSzPts val="1100"/>
              <a:buChar char="●"/>
            </a:pPr>
            <a:r>
              <a:rPr lang="en"/>
              <a:t>These are your next steps:</a:t>
            </a:r>
            <a:endParaRPr/>
          </a:p>
          <a:p>
            <a:pPr indent="-298450" lvl="0" marL="457200" rtl="0" algn="l">
              <a:spcBef>
                <a:spcPts val="0"/>
              </a:spcBef>
              <a:spcAft>
                <a:spcPts val="0"/>
              </a:spcAft>
              <a:buSzPts val="1100"/>
              <a:buChar char="●"/>
            </a:pPr>
            <a:r>
              <a:rPr lang="en"/>
              <a:t>(1) please put your poster up somewhere </a:t>
            </a:r>
            <a:r>
              <a:rPr lang="en"/>
              <a:t>visible</a:t>
            </a:r>
            <a:r>
              <a:rPr lang="en"/>
              <a:t> so that others can learn about the We Are Nature campaign and rethink about the dictionary </a:t>
            </a:r>
            <a:r>
              <a:rPr lang="en"/>
              <a:t>definition</a:t>
            </a:r>
            <a:r>
              <a:rPr lang="en"/>
              <a:t> of nature</a:t>
            </a:r>
            <a:endParaRPr/>
          </a:p>
          <a:p>
            <a:pPr indent="-298450" lvl="0" marL="457200" rtl="0" algn="l">
              <a:spcBef>
                <a:spcPts val="0"/>
              </a:spcBef>
              <a:spcAft>
                <a:spcPts val="0"/>
              </a:spcAft>
              <a:buSzPts val="1100"/>
              <a:buChar char="●"/>
            </a:pPr>
            <a:r>
              <a:rPr lang="en"/>
              <a:t>(2) remember that We Are Nature, next time you’re outside what </a:t>
            </a:r>
            <a:r>
              <a:rPr lang="en"/>
              <a:t>similarities</a:t>
            </a:r>
            <a:r>
              <a:rPr lang="en"/>
              <a:t> can you see between humans and nature or look for things in nature that make you feel happy / amazed / in awe</a:t>
            </a:r>
            <a:endParaRPr/>
          </a:p>
          <a:p>
            <a:pPr indent="-298450" lvl="0" marL="457200" rtl="0" algn="l">
              <a:spcBef>
                <a:spcPts val="0"/>
              </a:spcBef>
              <a:spcAft>
                <a:spcPts val="0"/>
              </a:spcAft>
              <a:buSzPts val="1100"/>
              <a:buChar char="●"/>
            </a:pPr>
            <a:r>
              <a:rPr lang="en"/>
              <a:t>(3) consider whether you could become the teacher. Spread the message even further and download your own versions of the We Are Nature posters and take them along to your own class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dfec31c84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dfec31c84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Teacher invites </a:t>
            </a:r>
            <a:r>
              <a:rPr lang="en"/>
              <a:t>children</a:t>
            </a:r>
            <a:r>
              <a:rPr lang="en"/>
              <a:t> to do a quick 3 minute drawing of “What do you </a:t>
            </a:r>
            <a:r>
              <a:rPr lang="en"/>
              <a:t>imagine</a:t>
            </a:r>
            <a:r>
              <a:rPr lang="en"/>
              <a:t> when you think nature?”</a:t>
            </a:r>
            <a:endParaRPr/>
          </a:p>
          <a:p>
            <a:pPr indent="-298450" lvl="0" marL="457200" rtl="0" algn="l">
              <a:spcBef>
                <a:spcPts val="0"/>
              </a:spcBef>
              <a:spcAft>
                <a:spcPts val="0"/>
              </a:spcAft>
              <a:buSzPts val="1100"/>
              <a:buChar char="-"/>
            </a:pPr>
            <a:r>
              <a:rPr lang="en"/>
              <a:t>Option: Challenge children to do a ‘continuous drawing’ i.e. don’t take their pencil off the page.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ed8f082bf9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ed8f082bf9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If we think back to ancient cultures humans celebrated, respected and worshipped the earth</a:t>
            </a:r>
            <a:endParaRPr/>
          </a:p>
          <a:p>
            <a:pPr indent="-298450" lvl="0" marL="457200" rtl="0" algn="l">
              <a:spcBef>
                <a:spcPts val="0"/>
              </a:spcBef>
              <a:spcAft>
                <a:spcPts val="0"/>
              </a:spcAft>
              <a:buSzPts val="1100"/>
              <a:buChar char="●"/>
            </a:pPr>
            <a:r>
              <a:rPr lang="en"/>
              <a:t>This happened universally across different countries and cultures e.g.</a:t>
            </a:r>
            <a:endParaRPr/>
          </a:p>
          <a:p>
            <a:pPr indent="-298450" lvl="1" marL="914400" rtl="0" algn="l">
              <a:spcBef>
                <a:spcPts val="0"/>
              </a:spcBef>
              <a:spcAft>
                <a:spcPts val="0"/>
              </a:spcAft>
              <a:buSzPts val="1100"/>
              <a:buChar char="○"/>
            </a:pPr>
            <a:r>
              <a:rPr lang="en"/>
              <a:t>Gaia, the personification of earth in Greek mythology </a:t>
            </a:r>
            <a:endParaRPr/>
          </a:p>
          <a:p>
            <a:pPr indent="-298450" lvl="1" marL="914400" rtl="0" algn="l">
              <a:spcBef>
                <a:spcPts val="0"/>
              </a:spcBef>
              <a:spcAft>
                <a:spcPts val="0"/>
              </a:spcAft>
              <a:buSzPts val="1100"/>
              <a:buChar char="○"/>
            </a:pPr>
            <a:r>
              <a:rPr lang="en"/>
              <a:t>Asase Afua, the goddess of lush earth in Akan culture</a:t>
            </a:r>
            <a:endParaRPr/>
          </a:p>
          <a:p>
            <a:pPr indent="-298450" lvl="1" marL="914400" rtl="0" algn="l">
              <a:spcBef>
                <a:spcPts val="0"/>
              </a:spcBef>
              <a:spcAft>
                <a:spcPts val="0"/>
              </a:spcAft>
              <a:buSzPts val="1100"/>
              <a:buChar char="○"/>
            </a:pPr>
            <a:r>
              <a:rPr lang="en"/>
              <a:t>Mama Pacha, the goddess of earth in Incan culture</a:t>
            </a:r>
            <a:endParaRPr/>
          </a:p>
          <a:p>
            <a:pPr indent="-298450" lvl="1" marL="914400" rtl="0" algn="l">
              <a:spcBef>
                <a:spcPts val="0"/>
              </a:spcBef>
              <a:spcAft>
                <a:spcPts val="0"/>
              </a:spcAft>
              <a:buSzPts val="1100"/>
              <a:buChar char="○"/>
            </a:pPr>
            <a:r>
              <a:rPr lang="en"/>
              <a:t>Or even split into multiples gods and goddesses reflecting different parts of the earth e.g. in Maori culture there is the god of earthquakes, volcanoes and seasons, Ruaumoko and earth mother, Papatuanuku (Papa)</a:t>
            </a:r>
            <a:endParaRPr/>
          </a:p>
          <a:p>
            <a:pPr indent="-298450" lvl="1" marL="914400" rtl="0" algn="l">
              <a:spcBef>
                <a:spcPts val="0"/>
              </a:spcBef>
              <a:spcAft>
                <a:spcPts val="0"/>
              </a:spcAft>
              <a:buSzPts val="1100"/>
              <a:buChar char="○"/>
            </a:pPr>
            <a:r>
              <a:rPr b="1" lang="en"/>
              <a:t>Can you think of any others?</a:t>
            </a:r>
            <a:endParaRPr b="1"/>
          </a:p>
          <a:p>
            <a:pPr indent="-298450" lvl="0" marL="457200" rtl="0" algn="l">
              <a:spcBef>
                <a:spcPts val="0"/>
              </a:spcBef>
              <a:spcAft>
                <a:spcPts val="0"/>
              </a:spcAft>
              <a:buSzPts val="1100"/>
              <a:buChar char="●"/>
            </a:pPr>
            <a:r>
              <a:rPr lang="en"/>
              <a:t>Additionally, before the Industrial Revolution, most people lived in rural areas and so were much more connected and in tune with nature. Observing it while being a part of it.</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e4b4dafcd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e4b4dafcd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Over the course of centuries human behaviours and beliefs changed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Humans moved away from nature and into cities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part, this caused humans to see themself as separate from nature (hence </a:t>
            </a:r>
            <a:r>
              <a:rPr i="1" lang="en">
                <a:solidFill>
                  <a:schemeClr val="dk1"/>
                </a:solidFill>
              </a:rPr>
              <a:t>‘let’s go and visit nature’</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more knowledge we’ve gained as a species, the more we believed we could control ‘nature’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gained status from the things we bought, we spend our free time buying and spending and we’ve forgotten about our connection with the earth</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7bb557c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b7bb557c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First, let’s focus on image one (1) </a:t>
            </a:r>
            <a:r>
              <a:rPr b="1" lang="en"/>
              <a:t>Has anyone heard of a food chain?</a:t>
            </a:r>
            <a:r>
              <a:rPr lang="en"/>
              <a:t> </a:t>
            </a:r>
            <a:r>
              <a:rPr lang="en"/>
              <a:t>(2) </a:t>
            </a:r>
            <a:r>
              <a:rPr b="1" lang="en"/>
              <a:t>Can you define what a food chain is?</a:t>
            </a:r>
            <a:endParaRPr b="1"/>
          </a:p>
          <a:p>
            <a:pPr indent="-298450" lvl="0" marL="457200" rtl="0" algn="l">
              <a:spcBef>
                <a:spcPts val="0"/>
              </a:spcBef>
              <a:spcAft>
                <a:spcPts val="0"/>
              </a:spcAft>
              <a:buSzPts val="1100"/>
              <a:buChar char="●"/>
            </a:pPr>
            <a:r>
              <a:rPr lang="en"/>
              <a:t>Although humans often end up at the top of the food chain, we wouldn’t exist without each plant, insect, bird, mammal, etc</a:t>
            </a:r>
            <a:endParaRPr/>
          </a:p>
          <a:p>
            <a:pPr indent="-298450" lvl="0" marL="457200" rtl="0" algn="l">
              <a:spcBef>
                <a:spcPts val="0"/>
              </a:spcBef>
              <a:spcAft>
                <a:spcPts val="0"/>
              </a:spcAft>
              <a:buSzPts val="1100"/>
              <a:buChar char="●"/>
            </a:pPr>
            <a:r>
              <a:rPr lang="en"/>
              <a:t>Now let’s look at image two, </a:t>
            </a:r>
            <a:r>
              <a:rPr b="1" lang="en"/>
              <a:t>how is it different? </a:t>
            </a:r>
            <a:r>
              <a:rPr lang="en"/>
              <a:t>there is no obvious ‘leader’, we are one, all connected</a:t>
            </a:r>
            <a:endParaRPr/>
          </a:p>
          <a:p>
            <a:pPr indent="-298450" lvl="0" marL="457200" rtl="0" algn="l">
              <a:spcBef>
                <a:spcPts val="0"/>
              </a:spcBef>
              <a:spcAft>
                <a:spcPts val="0"/>
              </a:spcAft>
              <a:buSzPts val="1100"/>
              <a:buChar char="●"/>
            </a:pPr>
            <a:r>
              <a:rPr lang="en"/>
              <a:t>Instead of seeing nature and food chains as a hierarchy we need</a:t>
            </a:r>
            <a:r>
              <a:rPr lang="en"/>
              <a:t> to rethink how humans view nature, we are reliant on it for our </a:t>
            </a:r>
            <a:r>
              <a:rPr lang="en"/>
              <a:t>existence</a:t>
            </a:r>
            <a:r>
              <a:rPr lang="en"/>
              <a:t>, we are never separate from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496f6778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e496f6778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Now we are going to look at a campaign by a group called</a:t>
            </a:r>
            <a:r>
              <a:rPr lang="en"/>
              <a:t> </a:t>
            </a:r>
            <a:r>
              <a:rPr lang="en"/>
              <a:t>Lawyers for Nature</a:t>
            </a:r>
            <a:r>
              <a:rPr b="1" lang="en"/>
              <a:t> </a:t>
            </a:r>
            <a:r>
              <a:rPr lang="en"/>
              <a:t>who </a:t>
            </a:r>
            <a:r>
              <a:rPr lang="en"/>
              <a:t>worked alongside some designers from the House of Hackney to question whether we really are separate from nature</a:t>
            </a:r>
            <a:endParaRPr/>
          </a:p>
          <a:p>
            <a:pPr indent="-298450" lvl="0" marL="457200" rtl="0" algn="l">
              <a:spcBef>
                <a:spcPts val="0"/>
              </a:spcBef>
              <a:spcAft>
                <a:spcPts val="0"/>
              </a:spcAft>
              <a:buSzPts val="1100"/>
              <a:buChar char="●"/>
            </a:pPr>
            <a:r>
              <a:rPr lang="en"/>
              <a:t>They believe that</a:t>
            </a:r>
            <a:endParaRPr/>
          </a:p>
          <a:p>
            <a:pPr indent="-298450" lvl="1" marL="914400" rtl="0" algn="l">
              <a:spcBef>
                <a:spcPts val="0"/>
              </a:spcBef>
              <a:spcAft>
                <a:spcPts val="0"/>
              </a:spcAft>
              <a:buSzPts val="1100"/>
              <a:buChar char="○"/>
            </a:pPr>
            <a:r>
              <a:rPr lang="en"/>
              <a:t>We are connected to nature</a:t>
            </a:r>
            <a:endParaRPr/>
          </a:p>
          <a:p>
            <a:pPr indent="-298450" lvl="1" marL="914400" rtl="0" algn="l">
              <a:spcBef>
                <a:spcPts val="0"/>
              </a:spcBef>
              <a:spcAft>
                <a:spcPts val="0"/>
              </a:spcAft>
              <a:buSzPts val="1100"/>
              <a:buChar char="○"/>
            </a:pPr>
            <a:r>
              <a:rPr lang="en"/>
              <a:t>We depend on nature</a:t>
            </a:r>
            <a:endParaRPr/>
          </a:p>
          <a:p>
            <a:pPr indent="-298450" lvl="1" marL="914400" rtl="0" algn="l">
              <a:spcBef>
                <a:spcPts val="0"/>
              </a:spcBef>
              <a:spcAft>
                <a:spcPts val="0"/>
              </a:spcAft>
              <a:buSzPts val="1100"/>
              <a:buChar char="○"/>
            </a:pPr>
            <a:r>
              <a:rPr lang="en"/>
              <a:t>We are a small part of nature</a:t>
            </a:r>
            <a:endParaRPr/>
          </a:p>
          <a:p>
            <a:pPr indent="-298450" lvl="0" marL="457200" rtl="0" algn="l">
              <a:spcBef>
                <a:spcPts val="0"/>
              </a:spcBef>
              <a:spcAft>
                <a:spcPts val="0"/>
              </a:spcAft>
              <a:buSzPts val="1100"/>
              <a:buChar char="●"/>
            </a:pPr>
            <a:r>
              <a:rPr lang="en"/>
              <a:t>Because of this, we need to look at the dictionary </a:t>
            </a:r>
            <a:r>
              <a:rPr lang="en"/>
              <a:t>definition</a:t>
            </a:r>
            <a:r>
              <a:rPr lang="en"/>
              <a:t> of nature and change it - you will see the </a:t>
            </a:r>
            <a:r>
              <a:rPr lang="en"/>
              <a:t>definition</a:t>
            </a:r>
            <a:r>
              <a:rPr lang="en"/>
              <a:t> in the clip on the next slide and then we’ll talk about it in more detail</a:t>
            </a:r>
            <a:endParaRPr/>
          </a:p>
          <a:p>
            <a:pPr indent="-298450" lvl="0" marL="457200" rtl="0" algn="l">
              <a:spcBef>
                <a:spcPts val="0"/>
              </a:spcBef>
              <a:spcAft>
                <a:spcPts val="0"/>
              </a:spcAft>
              <a:buSzPts val="1100"/>
              <a:buChar char="●"/>
            </a:pPr>
            <a:r>
              <a:rPr lang="en"/>
              <a:t>But first, can anyone put their hand up and guess what is the definition?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e4f17aaf6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e4f17aaf6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this short clip to your class, it’s embedded in the slide but the link is here too: </a:t>
            </a:r>
            <a:r>
              <a:rPr lang="en" u="sng">
                <a:solidFill>
                  <a:schemeClr val="hlink"/>
                </a:solidFill>
                <a:hlinkClick r:id="rId2"/>
              </a:rPr>
              <a:t>https://youtu.be/w7VpbqktqEw</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a8b1136c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a8b1136c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We Are Nature campaign believes that the Oxford Dictionary definition is harmful to how we view nature</a:t>
            </a:r>
            <a:endParaRPr/>
          </a:p>
          <a:p>
            <a:pPr indent="-298450" lvl="0" marL="457200" rtl="0" algn="l">
              <a:spcBef>
                <a:spcPts val="0"/>
              </a:spcBef>
              <a:spcAft>
                <a:spcPts val="0"/>
              </a:spcAft>
              <a:buSzPts val="1100"/>
              <a:buChar char="●"/>
            </a:pPr>
            <a:r>
              <a:rPr b="1" lang="en"/>
              <a:t>Can anyone define ‘oppose’?</a:t>
            </a:r>
            <a:endParaRPr b="1"/>
          </a:p>
          <a:p>
            <a:pPr indent="-298450" lvl="0" marL="457200" rtl="0" algn="l">
              <a:spcBef>
                <a:spcPts val="0"/>
              </a:spcBef>
              <a:spcAft>
                <a:spcPts val="0"/>
              </a:spcAft>
              <a:buSzPts val="1100"/>
              <a:buChar char="●"/>
            </a:pPr>
            <a:r>
              <a:rPr lang="en"/>
              <a:t>We are not opposed to nature, We Are Nature and we rely on nature to exist</a:t>
            </a:r>
            <a:endParaRPr/>
          </a:p>
          <a:p>
            <a:pPr indent="-298450" lvl="0" marL="457200" rtl="0" algn="l">
              <a:spcBef>
                <a:spcPts val="0"/>
              </a:spcBef>
              <a:spcAft>
                <a:spcPts val="0"/>
              </a:spcAft>
              <a:buSzPts val="1100"/>
              <a:buChar char="●"/>
            </a:pPr>
            <a:r>
              <a:rPr lang="en"/>
              <a:t>It might seem a little pedantic or fussy to focus on the definition of one word, but words matter</a:t>
            </a:r>
            <a:endParaRPr/>
          </a:p>
          <a:p>
            <a:pPr indent="-298450" lvl="0" marL="457200" rtl="0" algn="l">
              <a:spcBef>
                <a:spcPts val="0"/>
              </a:spcBef>
              <a:spcAft>
                <a:spcPts val="0"/>
              </a:spcAft>
              <a:buSzPts val="1100"/>
              <a:buChar char="●"/>
            </a:pPr>
            <a:r>
              <a:rPr lang="en"/>
              <a:t>We are going to do a mini thought exercise, you do not need to share any of </a:t>
            </a:r>
            <a:r>
              <a:rPr lang="en"/>
              <a:t>your thoughts but I want you to think about some situations when words were powerful</a:t>
            </a:r>
            <a:endParaRPr/>
          </a:p>
          <a:p>
            <a:pPr indent="-298450" lvl="0" marL="457200" rtl="0" algn="l">
              <a:spcBef>
                <a:spcPts val="0"/>
              </a:spcBef>
              <a:spcAft>
                <a:spcPts val="0"/>
              </a:spcAft>
              <a:buSzPts val="1100"/>
              <a:buChar char="●"/>
            </a:pPr>
            <a:r>
              <a:rPr b="1" lang="en"/>
              <a:t>Firstly, I want you to think of a time when words made you feel happy, connected or loved </a:t>
            </a:r>
            <a:r>
              <a:rPr lang="en"/>
              <a:t>(stay silent for 10-20 seconds to allow them to think)</a:t>
            </a:r>
            <a:endParaRPr/>
          </a:p>
          <a:p>
            <a:pPr indent="-298450" lvl="0" marL="457200" rtl="0" algn="l">
              <a:spcBef>
                <a:spcPts val="0"/>
              </a:spcBef>
              <a:spcAft>
                <a:spcPts val="0"/>
              </a:spcAft>
              <a:buSzPts val="1100"/>
              <a:buChar char="●"/>
            </a:pPr>
            <a:r>
              <a:rPr b="1" lang="en"/>
              <a:t>Now, I want you to think of a time when words made you feel sad, lonely or disconnected from someone</a:t>
            </a:r>
            <a:r>
              <a:rPr lang="en"/>
              <a:t> (stay silent again)</a:t>
            </a:r>
            <a:endParaRPr/>
          </a:p>
          <a:p>
            <a:pPr indent="-298450" lvl="0" marL="457200" rtl="0" algn="l">
              <a:spcBef>
                <a:spcPts val="0"/>
              </a:spcBef>
              <a:spcAft>
                <a:spcPts val="0"/>
              </a:spcAft>
              <a:buSzPts val="1100"/>
              <a:buChar char="●"/>
            </a:pPr>
            <a:r>
              <a:rPr lang="en"/>
              <a:t>Hopefully now you can see why words matter. The things we say and the words we choose hold power and impact our actions and behaviours</a:t>
            </a:r>
            <a:endParaRPr/>
          </a:p>
          <a:p>
            <a:pPr indent="-298450" lvl="0" marL="457200" rtl="0" algn="l">
              <a:spcBef>
                <a:spcPts val="0"/>
              </a:spcBef>
              <a:spcAft>
                <a:spcPts val="0"/>
              </a:spcAft>
              <a:buSzPts val="1100"/>
              <a:buChar char="●"/>
            </a:pPr>
            <a:r>
              <a:rPr lang="en"/>
              <a:t>If we think we are opposed to nature we might believe that we can abuse it or take advantage of it, but when we see that We Are Nature, we will be more likely to treat it with love and respect</a:t>
            </a:r>
            <a:endParaRPr/>
          </a:p>
          <a:p>
            <a:pPr indent="-298450" lvl="0" marL="457200" rtl="0" algn="l">
              <a:spcBef>
                <a:spcPts val="0"/>
              </a:spcBef>
              <a:spcAft>
                <a:spcPts val="0"/>
              </a:spcAft>
              <a:buSzPts val="1100"/>
              <a:buChar char="●"/>
            </a:pPr>
            <a:r>
              <a:rPr lang="en"/>
              <a:t>The importance of words can also be seen in the slogan used by We Are Nature, </a:t>
            </a:r>
            <a:r>
              <a:rPr b="1" lang="en"/>
              <a:t>how does it play on words?</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8bf6dd4a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e8bf6dd4a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Let’s delve in and look at some examples of </a:t>
            </a:r>
            <a:r>
              <a:rPr lang="en"/>
              <a:t>similarities</a:t>
            </a:r>
            <a:r>
              <a:rPr lang="en"/>
              <a:t> between humans and nature</a:t>
            </a:r>
            <a:endParaRPr/>
          </a:p>
          <a:p>
            <a:pPr indent="-298450" lvl="0" marL="457200" rtl="0" algn="l">
              <a:spcBef>
                <a:spcPts val="0"/>
              </a:spcBef>
              <a:spcAft>
                <a:spcPts val="0"/>
              </a:spcAft>
              <a:buSzPts val="1100"/>
              <a:buChar char="●"/>
            </a:pPr>
            <a:r>
              <a:rPr lang="en"/>
              <a:t>Picture 1: here you can see how the lines on our palms mirror the lines on a leaf</a:t>
            </a:r>
            <a:endParaRPr/>
          </a:p>
          <a:p>
            <a:pPr indent="-298450" lvl="0" marL="457200" rtl="0" algn="l">
              <a:spcBef>
                <a:spcPts val="0"/>
              </a:spcBef>
              <a:spcAft>
                <a:spcPts val="0"/>
              </a:spcAft>
              <a:buSzPts val="1100"/>
              <a:buChar char="●"/>
            </a:pPr>
            <a:r>
              <a:rPr lang="en"/>
              <a:t>Picture 2: </a:t>
            </a:r>
            <a:r>
              <a:rPr b="1" lang="en"/>
              <a:t>please could someone read out the labels for each image? </a:t>
            </a:r>
            <a:r>
              <a:rPr lang="en"/>
              <a:t>N</a:t>
            </a:r>
            <a:r>
              <a:rPr lang="en"/>
              <a:t>ow you can again, the similarities between plants, humans and the earth</a:t>
            </a:r>
            <a:endParaRPr/>
          </a:p>
          <a:p>
            <a:pPr indent="-298450" lvl="0" marL="457200" rtl="0" algn="l">
              <a:spcBef>
                <a:spcPts val="0"/>
              </a:spcBef>
              <a:spcAft>
                <a:spcPts val="0"/>
              </a:spcAft>
              <a:buSzPts val="1100"/>
              <a:buChar char="●"/>
            </a:pPr>
            <a:r>
              <a:rPr lang="en"/>
              <a:t>Picture 3: </a:t>
            </a:r>
            <a:r>
              <a:rPr b="1" lang="en"/>
              <a:t>what do you think these are? </a:t>
            </a:r>
            <a:r>
              <a:rPr lang="en"/>
              <a:t>A</a:t>
            </a:r>
            <a:r>
              <a:rPr lang="en"/>
              <a:t> human fingerprint (which remember each of us have a different fingerprint!) and the rings of a tree which reflects the age of the tree. A tree gains a new ring for each season it lives through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2" name="Shape 52"/>
        <p:cNvGrpSpPr/>
        <p:nvPr/>
      </p:nvGrpSpPr>
      <p:grpSpPr>
        <a:xfrm>
          <a:off x="0" y="0"/>
          <a:ext cx="0" cy="0"/>
          <a:chOff x="0" y="0"/>
          <a:chExt cx="0" cy="0"/>
        </a:xfrm>
      </p:grpSpPr>
      <p:sp>
        <p:nvSpPr>
          <p:cNvPr id="53" name="Google Shape;53;p13"/>
          <p:cNvSpPr txBox="1"/>
          <p:nvPr>
            <p:ph type="title"/>
          </p:nvPr>
        </p:nvSpPr>
        <p:spPr>
          <a:xfrm>
            <a:off x="446856" y="311629"/>
            <a:ext cx="8229600" cy="602400"/>
          </a:xfrm>
          <a:prstGeom prst="rect">
            <a:avLst/>
          </a:prstGeom>
          <a:noFill/>
          <a:ln>
            <a:noFill/>
          </a:ln>
        </p:spPr>
        <p:txBody>
          <a:bodyPr anchorCtr="0" anchor="t" bIns="45725" lIns="91425" spcFirstLastPara="1" rIns="91425" wrap="square" tIns="45725">
            <a:noAutofit/>
          </a:bodyPr>
          <a:lstStyle>
            <a:lvl1pPr lvl="0" marR="0" rtl="0" algn="l">
              <a:spcBef>
                <a:spcPts val="0"/>
              </a:spcBef>
              <a:spcAft>
                <a:spcPts val="0"/>
              </a:spcAft>
              <a:buClr>
                <a:srgbClr val="FFFFFF"/>
              </a:buClr>
              <a:buSzPts val="3600"/>
              <a:buFont typeface="Arial"/>
              <a:buNone/>
              <a:defRPr b="1" i="0" sz="3600" u="none" cap="none" strike="noStrike">
                <a:solidFill>
                  <a:srgbClr val="FFFFFF"/>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4" name="Google Shape;54;p13"/>
          <p:cNvSpPr txBox="1"/>
          <p:nvPr>
            <p:ph idx="1" type="body"/>
          </p:nvPr>
        </p:nvSpPr>
        <p:spPr>
          <a:xfrm>
            <a:off x="446856" y="1007641"/>
            <a:ext cx="8229600" cy="4014900"/>
          </a:xfrm>
          <a:prstGeom prst="rect">
            <a:avLst/>
          </a:prstGeom>
          <a:noFill/>
          <a:ln>
            <a:noFill/>
          </a:ln>
        </p:spPr>
        <p:txBody>
          <a:bodyPr anchorCtr="0" anchor="t" bIns="45725" lIns="91425" spcFirstLastPara="1" rIns="91425" wrap="square" tIns="45725">
            <a:noAutofit/>
          </a:bodyPr>
          <a:lstStyle>
            <a:lvl1pPr indent="-228600" lvl="0" marL="457200" marR="0" rtl="0" algn="l">
              <a:spcBef>
                <a:spcPts val="60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indent="-387350" lvl="1" marL="914400" marR="0" rtl="0" algn="l">
              <a:spcBef>
                <a:spcPts val="1600"/>
              </a:spcBef>
              <a:spcAft>
                <a:spcPts val="0"/>
              </a:spcAft>
              <a:buClr>
                <a:srgbClr val="FFFFFF"/>
              </a:buClr>
              <a:buSzPts val="2500"/>
              <a:buFont typeface="Arial"/>
              <a:buChar char="–"/>
              <a:defRPr b="0" i="0" sz="2500" u="none" cap="none" strike="noStrike">
                <a:solidFill>
                  <a:srgbClr val="FFFFFF"/>
                </a:solidFill>
                <a:latin typeface="Arial"/>
                <a:ea typeface="Arial"/>
                <a:cs typeface="Arial"/>
                <a:sym typeface="Arial"/>
              </a:defRPr>
            </a:lvl2pPr>
            <a:lvl3pPr indent="-361950" lvl="2" marL="1371600" marR="0" rtl="0" algn="l">
              <a:spcBef>
                <a:spcPts val="1600"/>
              </a:spcBef>
              <a:spcAft>
                <a:spcPts val="0"/>
              </a:spcAft>
              <a:buClr>
                <a:srgbClr val="FFFFFF"/>
              </a:buClr>
              <a:buSzPts val="2100"/>
              <a:buFont typeface="Arial"/>
              <a:buChar char="•"/>
              <a:defRPr b="0" i="0" sz="2100" u="none" cap="none" strike="noStrike">
                <a:solidFill>
                  <a:srgbClr val="FFFFFF"/>
                </a:solidFill>
                <a:latin typeface="Arial"/>
                <a:ea typeface="Arial"/>
                <a:cs typeface="Arial"/>
                <a:sym typeface="Arial"/>
              </a:defRPr>
            </a:lvl3pPr>
            <a:lvl4pPr indent="-342900" lvl="3" marL="1828800" marR="0" rtl="0" algn="l">
              <a:spcBef>
                <a:spcPts val="16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4pPr>
            <a:lvl5pPr indent="-342900" lvl="4" marL="2286000" marR="0" rtl="0" algn="l">
              <a:spcBef>
                <a:spcPts val="1600"/>
              </a:spcBef>
              <a:spcAft>
                <a:spcPts val="0"/>
              </a:spcAft>
              <a:buClr>
                <a:srgbClr val="FFFFFF"/>
              </a:buClr>
              <a:buSzPts val="1800"/>
              <a:buFont typeface="Arial"/>
              <a:buChar char="»"/>
              <a:defRPr b="0" i="0" sz="1800" u="none" cap="none" strike="noStrike">
                <a:solidFill>
                  <a:srgbClr val="FFFFFF"/>
                </a:solidFill>
                <a:latin typeface="Arial"/>
                <a:ea typeface="Arial"/>
                <a:cs typeface="Arial"/>
                <a:sym typeface="Arial"/>
              </a:defRPr>
            </a:lvl5pPr>
            <a:lvl6pPr indent="-342900" lvl="5" marL="2743200" marR="0" rtl="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1600"/>
              </a:spcBef>
              <a:spcAft>
                <a:spcPts val="16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55" name="Shape 55"/>
        <p:cNvGrpSpPr/>
        <p:nvPr/>
      </p:nvGrpSpPr>
      <p:grpSpPr>
        <a:xfrm>
          <a:off x="0" y="0"/>
          <a:ext cx="0" cy="0"/>
          <a:chOff x="0" y="0"/>
          <a:chExt cx="0" cy="0"/>
        </a:xfrm>
      </p:grpSpPr>
      <p:sp>
        <p:nvSpPr>
          <p:cNvPr id="56" name="Google Shape;56;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8" name="Google Shape;58;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4"/>
          <p:cNvPicPr preferRelativeResize="0"/>
          <p:nvPr/>
        </p:nvPicPr>
        <p:blipFill>
          <a:blip r:embed="rId2">
            <a:alphaModFix/>
          </a:blip>
          <a:stretch>
            <a:fillRect/>
          </a:stretch>
        </p:blipFill>
        <p:spPr>
          <a:xfrm>
            <a:off x="72600" y="44775"/>
            <a:ext cx="487750" cy="483150"/>
          </a:xfrm>
          <a:prstGeom prst="rect">
            <a:avLst/>
          </a:prstGeom>
          <a:noFill/>
          <a:ln>
            <a:noFill/>
          </a:ln>
        </p:spPr>
      </p:pic>
      <p:pic>
        <p:nvPicPr>
          <p:cNvPr id="21" name="Google Shape;21;p4"/>
          <p:cNvPicPr preferRelativeResize="0"/>
          <p:nvPr/>
        </p:nvPicPr>
        <p:blipFill rotWithShape="1">
          <a:blip r:embed="rId3">
            <a:alphaModFix/>
          </a:blip>
          <a:srcRect b="0" l="0" r="0" t="0"/>
          <a:stretch/>
        </p:blipFill>
        <p:spPr>
          <a:xfrm>
            <a:off x="645949" y="89551"/>
            <a:ext cx="1229619"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F3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3.png"/><Relationship Id="rId7"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3.png"/><Relationship Id="rId6"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soundcloud.com/phil-mill1/sets/colchester-sound-recordings?utm_source=clipboard&amp;utm_medium=text&amp;utm_campaign=social_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12.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34.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w7VpbqktqEw"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1.png"/><Relationship Id="rId5"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D67D"/>
        </a:solidFill>
      </p:bgPr>
    </p:bg>
    <p:spTree>
      <p:nvGrpSpPr>
        <p:cNvPr id="64" name="Shape 64"/>
        <p:cNvGrpSpPr/>
        <p:nvPr/>
      </p:nvGrpSpPr>
      <p:grpSpPr>
        <a:xfrm>
          <a:off x="0" y="0"/>
          <a:ext cx="0" cy="0"/>
          <a:chOff x="0" y="0"/>
          <a:chExt cx="0" cy="0"/>
        </a:xfrm>
      </p:grpSpPr>
      <p:sp>
        <p:nvSpPr>
          <p:cNvPr id="65" name="Google Shape;65;p15"/>
          <p:cNvSpPr txBox="1"/>
          <p:nvPr>
            <p:ph idx="1" type="subTitle"/>
          </p:nvPr>
        </p:nvSpPr>
        <p:spPr>
          <a:xfrm>
            <a:off x="0" y="333125"/>
            <a:ext cx="9144000" cy="110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5500">
                <a:solidFill>
                  <a:schemeClr val="dk1"/>
                </a:solidFill>
                <a:latin typeface="Helvetica Neue"/>
                <a:ea typeface="Helvetica Neue"/>
                <a:cs typeface="Helvetica Neue"/>
                <a:sym typeface="Helvetica Neue"/>
              </a:rPr>
              <a:t>Welcome to Humanimals!</a:t>
            </a:r>
            <a:endParaRPr b="1" sz="5500">
              <a:solidFill>
                <a:schemeClr val="dk1"/>
              </a:solidFill>
              <a:latin typeface="Helvetica Neue"/>
              <a:ea typeface="Helvetica Neue"/>
              <a:cs typeface="Helvetica Neue"/>
              <a:sym typeface="Helvetica Neue"/>
            </a:endParaRPr>
          </a:p>
        </p:txBody>
      </p:sp>
      <p:pic>
        <p:nvPicPr>
          <p:cNvPr id="66" name="Google Shape;66;p15"/>
          <p:cNvPicPr preferRelativeResize="0"/>
          <p:nvPr/>
        </p:nvPicPr>
        <p:blipFill>
          <a:blip r:embed="rId3">
            <a:alphaModFix/>
          </a:blip>
          <a:stretch>
            <a:fillRect/>
          </a:stretch>
        </p:blipFill>
        <p:spPr>
          <a:xfrm>
            <a:off x="690025" y="1539275"/>
            <a:ext cx="2404000" cy="2381350"/>
          </a:xfrm>
          <a:prstGeom prst="rect">
            <a:avLst/>
          </a:prstGeom>
          <a:noFill/>
          <a:ln>
            <a:noFill/>
          </a:ln>
        </p:spPr>
      </p:pic>
      <p:sp>
        <p:nvSpPr>
          <p:cNvPr id="67" name="Google Shape;67;p15"/>
          <p:cNvSpPr txBox="1"/>
          <p:nvPr>
            <p:ph idx="1" type="subTitle"/>
          </p:nvPr>
        </p:nvSpPr>
        <p:spPr>
          <a:xfrm>
            <a:off x="0" y="4307425"/>
            <a:ext cx="9144000" cy="83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Helvetica Neue"/>
                <a:ea typeface="Helvetica Neue"/>
                <a:cs typeface="Helvetica Neue"/>
                <a:sym typeface="Helvetica Neue"/>
              </a:rPr>
              <a:t>Created by </a:t>
            </a:r>
            <a:r>
              <a:rPr lang="en" sz="1800">
                <a:solidFill>
                  <a:schemeClr val="dk1"/>
                </a:solidFill>
                <a:latin typeface="Helvetica Neue"/>
                <a:ea typeface="Helvetica Neue"/>
                <a:cs typeface="Helvetica Neue"/>
                <a:sym typeface="Helvetica Neue"/>
              </a:rPr>
              <a:t>Tanwen Morgan &amp; Kevin Davidson of Climate Museum UK</a:t>
            </a:r>
            <a:endParaRPr sz="18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 sz="1800">
                <a:solidFill>
                  <a:schemeClr val="dk1"/>
                </a:solidFill>
                <a:latin typeface="Helvetica Neue"/>
                <a:ea typeface="Helvetica Neue"/>
                <a:cs typeface="Helvetica Neue"/>
                <a:sym typeface="Helvetica Neue"/>
              </a:rPr>
              <a:t>Funded by South Downs National Park</a:t>
            </a:r>
            <a:endParaRPr sz="1800">
              <a:solidFill>
                <a:schemeClr val="dk1"/>
              </a:solidFill>
              <a:latin typeface="Helvetica Neue"/>
              <a:ea typeface="Helvetica Neue"/>
              <a:cs typeface="Helvetica Neue"/>
              <a:sym typeface="Helvetica Neue"/>
            </a:endParaRPr>
          </a:p>
        </p:txBody>
      </p:sp>
      <p:pic>
        <p:nvPicPr>
          <p:cNvPr id="68" name="Google Shape;68;p15"/>
          <p:cNvPicPr preferRelativeResize="0"/>
          <p:nvPr/>
        </p:nvPicPr>
        <p:blipFill rotWithShape="1">
          <a:blip r:embed="rId4">
            <a:alphaModFix/>
          </a:blip>
          <a:srcRect b="0" l="0" r="0" t="0"/>
          <a:stretch/>
        </p:blipFill>
        <p:spPr>
          <a:xfrm>
            <a:off x="3549325" y="1897724"/>
            <a:ext cx="5199774" cy="1664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B622"/>
        </a:solidFill>
      </p:bgPr>
    </p:bg>
    <p:spTree>
      <p:nvGrpSpPr>
        <p:cNvPr id="125"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1106100" y="346200"/>
            <a:ext cx="3000000" cy="2276258"/>
          </a:xfrm>
          <a:prstGeom prst="rect">
            <a:avLst/>
          </a:prstGeom>
          <a:noFill/>
          <a:ln>
            <a:noFill/>
          </a:ln>
        </p:spPr>
      </p:pic>
      <p:pic>
        <p:nvPicPr>
          <p:cNvPr id="127" name="Google Shape;127;p24"/>
          <p:cNvPicPr preferRelativeResize="0"/>
          <p:nvPr/>
        </p:nvPicPr>
        <p:blipFill>
          <a:blip r:embed="rId4">
            <a:alphaModFix/>
          </a:blip>
          <a:stretch>
            <a:fillRect/>
          </a:stretch>
        </p:blipFill>
        <p:spPr>
          <a:xfrm>
            <a:off x="4456100" y="2748324"/>
            <a:ext cx="1721403" cy="2276250"/>
          </a:xfrm>
          <a:prstGeom prst="rect">
            <a:avLst/>
          </a:prstGeom>
          <a:noFill/>
          <a:ln>
            <a:noFill/>
          </a:ln>
        </p:spPr>
      </p:pic>
      <p:pic>
        <p:nvPicPr>
          <p:cNvPr id="128" name="Google Shape;128;p24"/>
          <p:cNvPicPr preferRelativeResize="0"/>
          <p:nvPr/>
        </p:nvPicPr>
        <p:blipFill>
          <a:blip r:embed="rId5">
            <a:alphaModFix/>
          </a:blip>
          <a:stretch>
            <a:fillRect/>
          </a:stretch>
        </p:blipFill>
        <p:spPr>
          <a:xfrm>
            <a:off x="1106100" y="2763317"/>
            <a:ext cx="3000000" cy="2246257"/>
          </a:xfrm>
          <a:prstGeom prst="rect">
            <a:avLst/>
          </a:prstGeom>
          <a:noFill/>
          <a:ln>
            <a:noFill/>
          </a:ln>
        </p:spPr>
      </p:pic>
      <p:pic>
        <p:nvPicPr>
          <p:cNvPr id="129" name="Google Shape;129;p24"/>
          <p:cNvPicPr preferRelativeResize="0"/>
          <p:nvPr/>
        </p:nvPicPr>
        <p:blipFill>
          <a:blip r:embed="rId6">
            <a:alphaModFix/>
          </a:blip>
          <a:stretch>
            <a:fillRect/>
          </a:stretch>
        </p:blipFill>
        <p:spPr>
          <a:xfrm>
            <a:off x="4808572" y="346200"/>
            <a:ext cx="3009894" cy="2276250"/>
          </a:xfrm>
          <a:prstGeom prst="rect">
            <a:avLst/>
          </a:prstGeom>
          <a:noFill/>
          <a:ln>
            <a:noFill/>
          </a:ln>
        </p:spPr>
      </p:pic>
      <p:sp>
        <p:nvSpPr>
          <p:cNvPr id="130" name="Google Shape;130;p24"/>
          <p:cNvSpPr txBox="1"/>
          <p:nvPr/>
        </p:nvSpPr>
        <p:spPr>
          <a:xfrm>
            <a:off x="6392700" y="0"/>
            <a:ext cx="2751300" cy="361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50">
                <a:solidFill>
                  <a:schemeClr val="dk1"/>
                </a:solidFill>
                <a:latin typeface="Helvetica Neue"/>
                <a:ea typeface="Helvetica Neue"/>
                <a:cs typeface="Helvetica Neue"/>
                <a:sym typeface="Helvetica Neue"/>
              </a:rPr>
              <a:t>Alicja Brodowicz (@alicjabrodowicz)</a:t>
            </a:r>
            <a:endParaRPr sz="1500">
              <a:solidFill>
                <a:schemeClr val="dk1"/>
              </a:solidFill>
              <a:latin typeface="Helvetica Neue"/>
              <a:ea typeface="Helvetica Neue"/>
              <a:cs typeface="Helvetica Neue"/>
              <a:sym typeface="Helvetica Neue"/>
            </a:endParaRPr>
          </a:p>
        </p:txBody>
      </p:sp>
      <p:pic>
        <p:nvPicPr>
          <p:cNvPr id="131" name="Google Shape;131;p24"/>
          <p:cNvPicPr preferRelativeResize="0"/>
          <p:nvPr/>
        </p:nvPicPr>
        <p:blipFill>
          <a:blip r:embed="rId7">
            <a:alphaModFix/>
          </a:blip>
          <a:stretch>
            <a:fillRect/>
          </a:stretch>
        </p:blipFill>
        <p:spPr>
          <a:xfrm>
            <a:off x="6426325" y="2763325"/>
            <a:ext cx="1676252" cy="2246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847E"/>
        </a:solidFill>
      </p:bgPr>
    </p:bg>
    <p:spTree>
      <p:nvGrpSpPr>
        <p:cNvPr id="135" name="Shape 135"/>
        <p:cNvGrpSpPr/>
        <p:nvPr/>
      </p:nvGrpSpPr>
      <p:grpSpPr>
        <a:xfrm>
          <a:off x="0" y="0"/>
          <a:ext cx="0" cy="0"/>
          <a:chOff x="0" y="0"/>
          <a:chExt cx="0" cy="0"/>
        </a:xfrm>
      </p:grpSpPr>
      <p:pic>
        <p:nvPicPr>
          <p:cNvPr id="136" name="Google Shape;136;p25"/>
          <p:cNvPicPr preferRelativeResize="0"/>
          <p:nvPr/>
        </p:nvPicPr>
        <p:blipFill rotWithShape="1">
          <a:blip r:embed="rId3">
            <a:alphaModFix/>
          </a:blip>
          <a:srcRect b="0" l="34572" r="26494" t="0"/>
          <a:stretch/>
        </p:blipFill>
        <p:spPr>
          <a:xfrm>
            <a:off x="0" y="0"/>
            <a:ext cx="3570618" cy="5143500"/>
          </a:xfrm>
          <a:prstGeom prst="rect">
            <a:avLst/>
          </a:prstGeom>
          <a:noFill/>
          <a:ln>
            <a:noFill/>
          </a:ln>
        </p:spPr>
      </p:pic>
      <p:pic>
        <p:nvPicPr>
          <p:cNvPr id="137" name="Google Shape;137;p25"/>
          <p:cNvPicPr preferRelativeResize="0"/>
          <p:nvPr/>
        </p:nvPicPr>
        <p:blipFill rotWithShape="1">
          <a:blip r:embed="rId4">
            <a:alphaModFix/>
          </a:blip>
          <a:srcRect b="0" l="24063" r="25085" t="12365"/>
          <a:stretch/>
        </p:blipFill>
        <p:spPr>
          <a:xfrm>
            <a:off x="6975425" y="2786750"/>
            <a:ext cx="1918824" cy="2204350"/>
          </a:xfrm>
          <a:prstGeom prst="rect">
            <a:avLst/>
          </a:prstGeom>
          <a:noFill/>
          <a:ln>
            <a:noFill/>
          </a:ln>
        </p:spPr>
      </p:pic>
      <p:pic>
        <p:nvPicPr>
          <p:cNvPr id="138" name="Google Shape;138;p25"/>
          <p:cNvPicPr preferRelativeResize="0"/>
          <p:nvPr/>
        </p:nvPicPr>
        <p:blipFill>
          <a:blip r:embed="rId5">
            <a:alphaModFix/>
          </a:blip>
          <a:stretch>
            <a:fillRect/>
          </a:stretch>
        </p:blipFill>
        <p:spPr>
          <a:xfrm>
            <a:off x="3655463" y="152400"/>
            <a:ext cx="3110592" cy="4838699"/>
          </a:xfrm>
          <a:prstGeom prst="rect">
            <a:avLst/>
          </a:prstGeom>
          <a:noFill/>
          <a:ln>
            <a:noFill/>
          </a:ln>
        </p:spPr>
      </p:pic>
      <p:pic>
        <p:nvPicPr>
          <p:cNvPr id="139" name="Google Shape;139;p25"/>
          <p:cNvPicPr preferRelativeResize="0"/>
          <p:nvPr/>
        </p:nvPicPr>
        <p:blipFill rotWithShape="1">
          <a:blip r:embed="rId6">
            <a:alphaModFix/>
          </a:blip>
          <a:srcRect b="0" l="0" r="0" t="6402"/>
          <a:stretch/>
        </p:blipFill>
        <p:spPr>
          <a:xfrm>
            <a:off x="6975425" y="152400"/>
            <a:ext cx="1918825" cy="2515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D67D"/>
        </a:solidFill>
      </p:bgPr>
    </p:bg>
    <p:spTree>
      <p:nvGrpSpPr>
        <p:cNvPr id="143" name="Shape 143"/>
        <p:cNvGrpSpPr/>
        <p:nvPr/>
      </p:nvGrpSpPr>
      <p:grpSpPr>
        <a:xfrm>
          <a:off x="0" y="0"/>
          <a:ext cx="0" cy="0"/>
          <a:chOff x="0" y="0"/>
          <a:chExt cx="0" cy="0"/>
        </a:xfrm>
      </p:grpSpPr>
      <p:sp>
        <p:nvSpPr>
          <p:cNvPr id="144" name="Google Shape;144;p26"/>
          <p:cNvSpPr txBox="1"/>
          <p:nvPr>
            <p:ph type="title"/>
          </p:nvPr>
        </p:nvSpPr>
        <p:spPr>
          <a:xfrm>
            <a:off x="638100" y="434550"/>
            <a:ext cx="7867800" cy="60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When does art becomes </a:t>
            </a:r>
            <a:r>
              <a:rPr lang="en">
                <a:solidFill>
                  <a:srgbClr val="D63A25"/>
                </a:solidFill>
                <a:latin typeface="Helvetica Neue"/>
                <a:ea typeface="Helvetica Neue"/>
                <a:cs typeface="Helvetica Neue"/>
                <a:sym typeface="Helvetica Neue"/>
              </a:rPr>
              <a:t>activism</a:t>
            </a:r>
            <a:r>
              <a:rPr lang="en">
                <a:latin typeface="Helvetica Neue"/>
                <a:ea typeface="Helvetica Neue"/>
                <a:cs typeface="Helvetica Neue"/>
                <a:sym typeface="Helvetica Neue"/>
              </a:rPr>
              <a:t>?</a:t>
            </a:r>
            <a:endParaRPr>
              <a:latin typeface="Helvetica Neue"/>
              <a:ea typeface="Helvetica Neue"/>
              <a:cs typeface="Helvetica Neue"/>
              <a:sym typeface="Helvetica Neue"/>
            </a:endParaRPr>
          </a:p>
        </p:txBody>
      </p:sp>
      <p:pic>
        <p:nvPicPr>
          <p:cNvPr id="145" name="Google Shape;145;p26"/>
          <p:cNvPicPr preferRelativeResize="0"/>
          <p:nvPr/>
        </p:nvPicPr>
        <p:blipFill>
          <a:blip r:embed="rId3">
            <a:alphaModFix/>
          </a:blip>
          <a:stretch>
            <a:fillRect/>
          </a:stretch>
        </p:blipFill>
        <p:spPr>
          <a:xfrm>
            <a:off x="5437675" y="1200650"/>
            <a:ext cx="3429000" cy="3429000"/>
          </a:xfrm>
          <a:prstGeom prst="rect">
            <a:avLst/>
          </a:prstGeom>
          <a:noFill/>
          <a:ln>
            <a:noFill/>
          </a:ln>
        </p:spPr>
      </p:pic>
      <p:pic>
        <p:nvPicPr>
          <p:cNvPr id="146" name="Google Shape;146;p26"/>
          <p:cNvPicPr preferRelativeResize="0"/>
          <p:nvPr/>
        </p:nvPicPr>
        <p:blipFill rotWithShape="1">
          <a:blip r:embed="rId4">
            <a:alphaModFix/>
          </a:blip>
          <a:srcRect b="0" l="0" r="0" t="7261"/>
          <a:stretch/>
        </p:blipFill>
        <p:spPr>
          <a:xfrm>
            <a:off x="277325" y="1200650"/>
            <a:ext cx="1914525" cy="2217250"/>
          </a:xfrm>
          <a:prstGeom prst="rect">
            <a:avLst/>
          </a:prstGeom>
          <a:noFill/>
          <a:ln>
            <a:noFill/>
          </a:ln>
        </p:spPr>
      </p:pic>
      <p:pic>
        <p:nvPicPr>
          <p:cNvPr id="147" name="Google Shape;147;p26"/>
          <p:cNvPicPr preferRelativeResize="0"/>
          <p:nvPr/>
        </p:nvPicPr>
        <p:blipFill>
          <a:blip r:embed="rId5">
            <a:alphaModFix/>
          </a:blip>
          <a:stretch>
            <a:fillRect/>
          </a:stretch>
        </p:blipFill>
        <p:spPr>
          <a:xfrm>
            <a:off x="2524900" y="1200650"/>
            <a:ext cx="2650925" cy="2650925"/>
          </a:xfrm>
          <a:prstGeom prst="rect">
            <a:avLst/>
          </a:prstGeom>
          <a:noFill/>
          <a:ln>
            <a:noFill/>
          </a:ln>
        </p:spPr>
      </p:pic>
      <p:sp>
        <p:nvSpPr>
          <p:cNvPr id="148" name="Google Shape;148;p26"/>
          <p:cNvSpPr txBox="1"/>
          <p:nvPr/>
        </p:nvSpPr>
        <p:spPr>
          <a:xfrm>
            <a:off x="3884325" y="3851575"/>
            <a:ext cx="12915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Helvetica Neue"/>
                <a:ea typeface="Helvetica Neue"/>
                <a:cs typeface="Helvetica Neue"/>
                <a:sym typeface="Helvetica Neue"/>
              </a:rPr>
              <a:t>Edxie Betts</a:t>
            </a:r>
            <a:endParaRPr sz="1200">
              <a:solidFill>
                <a:schemeClr val="dk1"/>
              </a:solidFill>
              <a:latin typeface="Helvetica Neue"/>
              <a:ea typeface="Helvetica Neue"/>
              <a:cs typeface="Helvetica Neue"/>
              <a:sym typeface="Helvetica Neue"/>
            </a:endParaRPr>
          </a:p>
        </p:txBody>
      </p:sp>
      <p:sp>
        <p:nvSpPr>
          <p:cNvPr id="149" name="Google Shape;149;p26"/>
          <p:cNvSpPr txBox="1"/>
          <p:nvPr/>
        </p:nvSpPr>
        <p:spPr>
          <a:xfrm>
            <a:off x="277325" y="3417900"/>
            <a:ext cx="19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Helvetica Neue"/>
                <a:ea typeface="Helvetica Neue"/>
                <a:cs typeface="Helvetica Neue"/>
                <a:sym typeface="Helvetica Neue"/>
              </a:rPr>
              <a:t>Elijah McKenzie Jackson</a:t>
            </a:r>
            <a:endParaRPr sz="1200">
              <a:solidFill>
                <a:schemeClr val="dk1"/>
              </a:solidFill>
              <a:latin typeface="Helvetica Neue"/>
              <a:ea typeface="Helvetica Neue"/>
              <a:cs typeface="Helvetica Neue"/>
              <a:sym typeface="Helvetica Neue"/>
            </a:endParaRPr>
          </a:p>
        </p:txBody>
      </p:sp>
      <p:sp>
        <p:nvSpPr>
          <p:cNvPr id="150" name="Google Shape;150;p26"/>
          <p:cNvSpPr txBox="1"/>
          <p:nvPr/>
        </p:nvSpPr>
        <p:spPr>
          <a:xfrm>
            <a:off x="5437675" y="4629650"/>
            <a:ext cx="34290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dk1"/>
                </a:solidFill>
                <a:latin typeface="Helvetica Neue"/>
                <a:ea typeface="Helvetica Neue"/>
                <a:cs typeface="Helvetica Neue"/>
                <a:sym typeface="Helvetica Neue"/>
              </a:rPr>
              <a:t>Preethika Asokan</a:t>
            </a:r>
            <a:endParaRPr sz="1200">
              <a:solidFill>
                <a:schemeClr val="dk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A5BD"/>
        </a:solidFill>
      </p:bgPr>
    </p:bg>
    <p:spTree>
      <p:nvGrpSpPr>
        <p:cNvPr id="154" name="Shape 154"/>
        <p:cNvGrpSpPr/>
        <p:nvPr/>
      </p:nvGrpSpPr>
      <p:grpSpPr>
        <a:xfrm>
          <a:off x="0" y="0"/>
          <a:ext cx="0" cy="0"/>
          <a:chOff x="0" y="0"/>
          <a:chExt cx="0" cy="0"/>
        </a:xfrm>
      </p:grpSpPr>
      <p:sp>
        <p:nvSpPr>
          <p:cNvPr id="155" name="Google Shape;155;p27"/>
          <p:cNvSpPr txBox="1"/>
          <p:nvPr>
            <p:ph type="title"/>
          </p:nvPr>
        </p:nvSpPr>
        <p:spPr>
          <a:xfrm>
            <a:off x="468450" y="177775"/>
            <a:ext cx="8207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Becoming an</a:t>
            </a:r>
            <a:r>
              <a:rPr b="1" lang="en">
                <a:latin typeface="Helvetica Neue"/>
                <a:ea typeface="Helvetica Neue"/>
                <a:cs typeface="Helvetica Neue"/>
                <a:sym typeface="Helvetica Neue"/>
              </a:rPr>
              <a:t> </a:t>
            </a:r>
            <a:r>
              <a:rPr b="1" i="1" lang="en">
                <a:solidFill>
                  <a:srgbClr val="D63A25"/>
                </a:solidFill>
                <a:latin typeface="Helvetica Neue"/>
                <a:ea typeface="Helvetica Neue"/>
                <a:cs typeface="Helvetica Neue"/>
                <a:sym typeface="Helvetica Neue"/>
              </a:rPr>
              <a:t>ARTIVIST</a:t>
            </a:r>
            <a:endParaRPr b="1">
              <a:solidFill>
                <a:srgbClr val="D63A25"/>
              </a:solidFill>
              <a:latin typeface="Helvetica Neue"/>
              <a:ea typeface="Helvetica Neue"/>
              <a:cs typeface="Helvetica Neue"/>
              <a:sym typeface="Helvetica Neue"/>
            </a:endParaRPr>
          </a:p>
        </p:txBody>
      </p:sp>
      <p:sp>
        <p:nvSpPr>
          <p:cNvPr id="156" name="Google Shape;156;p27"/>
          <p:cNvSpPr txBox="1"/>
          <p:nvPr/>
        </p:nvSpPr>
        <p:spPr>
          <a:xfrm>
            <a:off x="215425" y="1428350"/>
            <a:ext cx="26640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dk1"/>
                </a:solidFill>
                <a:latin typeface="Helvetica Neue"/>
                <a:ea typeface="Helvetica Neue"/>
                <a:cs typeface="Helvetica Neue"/>
                <a:sym typeface="Helvetica Neue"/>
              </a:rPr>
              <a:t>Sign the petition to change the definition of </a:t>
            </a:r>
            <a:r>
              <a:rPr b="1" lang="en" sz="1500">
                <a:solidFill>
                  <a:schemeClr val="dk1"/>
                </a:solidFill>
                <a:latin typeface="Helvetica Neue"/>
                <a:ea typeface="Helvetica Neue"/>
                <a:cs typeface="Helvetica Neue"/>
                <a:sym typeface="Helvetica Neue"/>
              </a:rPr>
              <a:t>Nature </a:t>
            </a:r>
            <a:r>
              <a:rPr lang="en" sz="1500">
                <a:solidFill>
                  <a:schemeClr val="dk1"/>
                </a:solidFill>
                <a:latin typeface="Helvetica Neue"/>
                <a:ea typeface="Helvetica Neue"/>
                <a:cs typeface="Helvetica Neue"/>
                <a:sym typeface="Helvetica Neue"/>
              </a:rPr>
              <a:t>in the Oxford Dictionary</a:t>
            </a:r>
            <a:endParaRPr sz="1800">
              <a:solidFill>
                <a:schemeClr val="dk1"/>
              </a:solidFill>
              <a:highlight>
                <a:srgbClr val="FFFFFF"/>
              </a:highlight>
              <a:latin typeface="Helvetica Neue"/>
              <a:ea typeface="Helvetica Neue"/>
              <a:cs typeface="Helvetica Neue"/>
              <a:sym typeface="Helvetica Neue"/>
            </a:endParaRPr>
          </a:p>
        </p:txBody>
      </p:sp>
      <p:pic>
        <p:nvPicPr>
          <p:cNvPr id="157" name="Google Shape;157;p27"/>
          <p:cNvPicPr preferRelativeResize="0"/>
          <p:nvPr/>
        </p:nvPicPr>
        <p:blipFill>
          <a:blip r:embed="rId3">
            <a:alphaModFix/>
          </a:blip>
          <a:stretch>
            <a:fillRect/>
          </a:stretch>
        </p:blipFill>
        <p:spPr>
          <a:xfrm>
            <a:off x="522326" y="2340674"/>
            <a:ext cx="2050200" cy="2058900"/>
          </a:xfrm>
          <a:prstGeom prst="rect">
            <a:avLst/>
          </a:prstGeom>
          <a:noFill/>
          <a:ln>
            <a:noFill/>
          </a:ln>
        </p:spPr>
      </p:pic>
      <p:pic>
        <p:nvPicPr>
          <p:cNvPr id="158" name="Google Shape;158;p27"/>
          <p:cNvPicPr preferRelativeResize="0"/>
          <p:nvPr/>
        </p:nvPicPr>
        <p:blipFill>
          <a:blip r:embed="rId4">
            <a:alphaModFix/>
          </a:blip>
          <a:stretch>
            <a:fillRect/>
          </a:stretch>
        </p:blipFill>
        <p:spPr>
          <a:xfrm>
            <a:off x="6180451" y="2156867"/>
            <a:ext cx="2663999" cy="1776007"/>
          </a:xfrm>
          <a:prstGeom prst="rect">
            <a:avLst/>
          </a:prstGeom>
          <a:noFill/>
          <a:ln>
            <a:noFill/>
          </a:ln>
        </p:spPr>
      </p:pic>
      <p:pic>
        <p:nvPicPr>
          <p:cNvPr id="159" name="Google Shape;159;p27"/>
          <p:cNvPicPr preferRelativeResize="0"/>
          <p:nvPr/>
        </p:nvPicPr>
        <p:blipFill rotWithShape="1">
          <a:blip r:embed="rId5">
            <a:alphaModFix/>
          </a:blip>
          <a:srcRect b="6646" l="0" r="0" t="0"/>
          <a:stretch/>
        </p:blipFill>
        <p:spPr>
          <a:xfrm>
            <a:off x="3192900" y="1566125"/>
            <a:ext cx="2562875" cy="1717650"/>
          </a:xfrm>
          <a:prstGeom prst="rect">
            <a:avLst/>
          </a:prstGeom>
          <a:noFill/>
          <a:ln>
            <a:noFill/>
          </a:ln>
        </p:spPr>
      </p:pic>
      <p:sp>
        <p:nvSpPr>
          <p:cNvPr id="160" name="Google Shape;160;p27"/>
          <p:cNvSpPr txBox="1"/>
          <p:nvPr/>
        </p:nvSpPr>
        <p:spPr>
          <a:xfrm>
            <a:off x="47425" y="743925"/>
            <a:ext cx="30000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D63A25"/>
                </a:solidFill>
                <a:latin typeface="Helvetica Neue"/>
                <a:ea typeface="Helvetica Neue"/>
                <a:cs typeface="Helvetica Neue"/>
                <a:sym typeface="Helvetica Neue"/>
              </a:rPr>
              <a:t>1. </a:t>
            </a:r>
            <a:endParaRPr sz="4100">
              <a:latin typeface="Helvetica Neue"/>
              <a:ea typeface="Helvetica Neue"/>
              <a:cs typeface="Helvetica Neue"/>
              <a:sym typeface="Helvetica Neue"/>
            </a:endParaRPr>
          </a:p>
        </p:txBody>
      </p:sp>
      <p:sp>
        <p:nvSpPr>
          <p:cNvPr id="161" name="Google Shape;161;p27"/>
          <p:cNvSpPr txBox="1"/>
          <p:nvPr/>
        </p:nvSpPr>
        <p:spPr>
          <a:xfrm>
            <a:off x="3220187" y="743925"/>
            <a:ext cx="25629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D63A25"/>
                </a:solidFill>
                <a:latin typeface="Helvetica Neue"/>
                <a:ea typeface="Helvetica Neue"/>
                <a:cs typeface="Helvetica Neue"/>
                <a:sym typeface="Helvetica Neue"/>
              </a:rPr>
              <a:t>2</a:t>
            </a:r>
            <a:r>
              <a:rPr b="1" lang="en" sz="4100">
                <a:solidFill>
                  <a:srgbClr val="D63A25"/>
                </a:solidFill>
                <a:latin typeface="Helvetica Neue"/>
                <a:ea typeface="Helvetica Neue"/>
                <a:cs typeface="Helvetica Neue"/>
                <a:sym typeface="Helvetica Neue"/>
              </a:rPr>
              <a:t>. </a:t>
            </a:r>
            <a:endParaRPr sz="4100">
              <a:latin typeface="Helvetica Neue"/>
              <a:ea typeface="Helvetica Neue"/>
              <a:cs typeface="Helvetica Neue"/>
              <a:sym typeface="Helvetica Neue"/>
            </a:endParaRPr>
          </a:p>
        </p:txBody>
      </p:sp>
      <p:sp>
        <p:nvSpPr>
          <p:cNvPr id="162" name="Google Shape;162;p27"/>
          <p:cNvSpPr txBox="1"/>
          <p:nvPr/>
        </p:nvSpPr>
        <p:spPr>
          <a:xfrm>
            <a:off x="5955813" y="776125"/>
            <a:ext cx="30000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D63A25"/>
                </a:solidFill>
                <a:latin typeface="Helvetica Neue"/>
                <a:ea typeface="Helvetica Neue"/>
                <a:cs typeface="Helvetica Neue"/>
                <a:sym typeface="Helvetica Neue"/>
              </a:rPr>
              <a:t>3</a:t>
            </a:r>
            <a:r>
              <a:rPr b="1" lang="en" sz="4100">
                <a:solidFill>
                  <a:srgbClr val="D63A25"/>
                </a:solidFill>
                <a:latin typeface="Helvetica Neue"/>
                <a:ea typeface="Helvetica Neue"/>
                <a:cs typeface="Helvetica Neue"/>
                <a:sym typeface="Helvetica Neue"/>
              </a:rPr>
              <a:t>.</a:t>
            </a:r>
            <a:r>
              <a:rPr b="1" lang="en" sz="2800">
                <a:solidFill>
                  <a:srgbClr val="D63A25"/>
                </a:solidFill>
                <a:latin typeface="Helvetica Neue"/>
                <a:ea typeface="Helvetica Neue"/>
                <a:cs typeface="Helvetica Neue"/>
                <a:sym typeface="Helvetica Neue"/>
              </a:rPr>
              <a:t> </a:t>
            </a:r>
            <a:endParaRPr>
              <a:latin typeface="Helvetica Neue"/>
              <a:ea typeface="Helvetica Neue"/>
              <a:cs typeface="Helvetica Neue"/>
              <a:sym typeface="Helvetica Neue"/>
            </a:endParaRPr>
          </a:p>
        </p:txBody>
      </p:sp>
      <p:sp>
        <p:nvSpPr>
          <p:cNvPr id="163" name="Google Shape;163;p27"/>
          <p:cNvSpPr txBox="1"/>
          <p:nvPr/>
        </p:nvSpPr>
        <p:spPr>
          <a:xfrm>
            <a:off x="3192913" y="3290275"/>
            <a:ext cx="25629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dk1"/>
                </a:solidFill>
                <a:latin typeface="Helvetica Neue"/>
                <a:ea typeface="Helvetica Neue"/>
                <a:cs typeface="Helvetica Neue"/>
                <a:sym typeface="Helvetica Neue"/>
              </a:rPr>
              <a:t>Put your poster up to spread the message</a:t>
            </a:r>
            <a:endParaRPr sz="1800">
              <a:solidFill>
                <a:schemeClr val="dk1"/>
              </a:solidFill>
              <a:highlight>
                <a:srgbClr val="FFFFFF"/>
              </a:highlight>
              <a:latin typeface="Helvetica Neue"/>
              <a:ea typeface="Helvetica Neue"/>
              <a:cs typeface="Helvetica Neue"/>
              <a:sym typeface="Helvetica Neue"/>
            </a:endParaRPr>
          </a:p>
        </p:txBody>
      </p:sp>
      <p:sp>
        <p:nvSpPr>
          <p:cNvPr id="164" name="Google Shape;164;p27"/>
          <p:cNvSpPr txBox="1"/>
          <p:nvPr/>
        </p:nvSpPr>
        <p:spPr>
          <a:xfrm>
            <a:off x="6123813" y="1428350"/>
            <a:ext cx="26640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dk1"/>
                </a:solidFill>
                <a:latin typeface="Helvetica Neue"/>
                <a:ea typeface="Helvetica Neue"/>
                <a:cs typeface="Helvetica Neue"/>
                <a:sym typeface="Helvetica Neue"/>
              </a:rPr>
              <a:t>Become the teacher and teach someone else!</a:t>
            </a:r>
            <a:endParaRPr sz="1800">
              <a:solidFill>
                <a:schemeClr val="dk1"/>
              </a:solidFill>
              <a:highlight>
                <a:srgbClr val="FFFFFF"/>
              </a:highlight>
              <a:latin typeface="Helvetica Neue"/>
              <a:ea typeface="Helvetica Neue"/>
              <a:cs typeface="Helvetica Neue"/>
              <a:sym typeface="Helvetica Neue"/>
            </a:endParaRPr>
          </a:p>
        </p:txBody>
      </p:sp>
      <p:pic>
        <p:nvPicPr>
          <p:cNvPr id="165" name="Google Shape;165;p27"/>
          <p:cNvPicPr preferRelativeResize="0"/>
          <p:nvPr/>
        </p:nvPicPr>
        <p:blipFill>
          <a:blip r:embed="rId6">
            <a:alphaModFix/>
          </a:blip>
          <a:stretch>
            <a:fillRect/>
          </a:stretch>
        </p:blipFill>
        <p:spPr>
          <a:xfrm>
            <a:off x="3443125" y="1859376"/>
            <a:ext cx="622324" cy="880775"/>
          </a:xfrm>
          <a:prstGeom prst="rect">
            <a:avLst/>
          </a:prstGeom>
          <a:noFill/>
          <a:ln cap="flat" cmpd="sng" w="19050">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A5"/>
        </a:solidFill>
      </p:bgPr>
    </p:bg>
    <p:spTree>
      <p:nvGrpSpPr>
        <p:cNvPr id="169" name="Shape 169"/>
        <p:cNvGrpSpPr/>
        <p:nvPr/>
      </p:nvGrpSpPr>
      <p:grpSpPr>
        <a:xfrm>
          <a:off x="0" y="0"/>
          <a:ext cx="0" cy="0"/>
          <a:chOff x="0" y="0"/>
          <a:chExt cx="0" cy="0"/>
        </a:xfrm>
      </p:grpSpPr>
      <p:sp>
        <p:nvSpPr>
          <p:cNvPr id="170" name="Google Shape;170;p28"/>
          <p:cNvSpPr txBox="1"/>
          <p:nvPr>
            <p:ph type="title"/>
          </p:nvPr>
        </p:nvSpPr>
        <p:spPr>
          <a:xfrm>
            <a:off x="311700" y="2273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Becoming an </a:t>
            </a:r>
            <a:r>
              <a:rPr b="1" i="1" lang="en">
                <a:solidFill>
                  <a:srgbClr val="D63A25"/>
                </a:solidFill>
                <a:latin typeface="Helvetica Neue"/>
                <a:ea typeface="Helvetica Neue"/>
                <a:cs typeface="Helvetica Neue"/>
                <a:sym typeface="Helvetica Neue"/>
              </a:rPr>
              <a:t>ARTIVIST</a:t>
            </a:r>
            <a:endParaRPr b="1" i="1" sz="2500">
              <a:solidFill>
                <a:srgbClr val="D63A25"/>
              </a:solidFill>
              <a:latin typeface="Helvetica Neue"/>
              <a:ea typeface="Helvetica Neue"/>
              <a:cs typeface="Helvetica Neue"/>
              <a:sym typeface="Helvetica Neue"/>
            </a:endParaRPr>
          </a:p>
        </p:txBody>
      </p:sp>
      <p:sp>
        <p:nvSpPr>
          <p:cNvPr id="171" name="Google Shape;171;p28"/>
          <p:cNvSpPr txBox="1"/>
          <p:nvPr/>
        </p:nvSpPr>
        <p:spPr>
          <a:xfrm>
            <a:off x="5643975" y="-1940775"/>
            <a:ext cx="9185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72" name="Google Shape;172;p28"/>
          <p:cNvSpPr txBox="1"/>
          <p:nvPr/>
        </p:nvSpPr>
        <p:spPr>
          <a:xfrm>
            <a:off x="477975" y="3586350"/>
            <a:ext cx="1027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Helvetica Neue"/>
                <a:ea typeface="Helvetica Neue"/>
                <a:cs typeface="Helvetica Neue"/>
                <a:sym typeface="Helvetica Neue"/>
              </a:rPr>
              <a:t>Lungs</a:t>
            </a:r>
            <a:endParaRPr sz="1800">
              <a:solidFill>
                <a:schemeClr val="dk1"/>
              </a:solidFill>
              <a:latin typeface="Helvetica Neue"/>
              <a:ea typeface="Helvetica Neue"/>
              <a:cs typeface="Helvetica Neue"/>
              <a:sym typeface="Helvetica Neue"/>
            </a:endParaRPr>
          </a:p>
        </p:txBody>
      </p:sp>
      <p:sp>
        <p:nvSpPr>
          <p:cNvPr id="173" name="Google Shape;173;p28"/>
          <p:cNvSpPr txBox="1"/>
          <p:nvPr/>
        </p:nvSpPr>
        <p:spPr>
          <a:xfrm>
            <a:off x="2268150" y="3586350"/>
            <a:ext cx="1027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Helvetica Neue"/>
                <a:ea typeface="Helvetica Neue"/>
                <a:cs typeface="Helvetica Neue"/>
                <a:sym typeface="Helvetica Neue"/>
              </a:rPr>
              <a:t>Heart</a:t>
            </a:r>
            <a:endParaRPr sz="1800">
              <a:solidFill>
                <a:schemeClr val="dk1"/>
              </a:solidFill>
              <a:latin typeface="Helvetica Neue"/>
              <a:ea typeface="Helvetica Neue"/>
              <a:cs typeface="Helvetica Neue"/>
              <a:sym typeface="Helvetica Neue"/>
            </a:endParaRPr>
          </a:p>
        </p:txBody>
      </p:sp>
      <p:sp>
        <p:nvSpPr>
          <p:cNvPr id="174" name="Google Shape;174;p28"/>
          <p:cNvSpPr txBox="1"/>
          <p:nvPr/>
        </p:nvSpPr>
        <p:spPr>
          <a:xfrm>
            <a:off x="3994175" y="3586350"/>
            <a:ext cx="1027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Helvetica Neue"/>
                <a:ea typeface="Helvetica Neue"/>
                <a:cs typeface="Helvetica Neue"/>
                <a:sym typeface="Helvetica Neue"/>
              </a:rPr>
              <a:t>Brain</a:t>
            </a:r>
            <a:endParaRPr sz="1800">
              <a:solidFill>
                <a:schemeClr val="dk1"/>
              </a:solidFill>
              <a:latin typeface="Helvetica Neue"/>
              <a:ea typeface="Helvetica Neue"/>
              <a:cs typeface="Helvetica Neue"/>
              <a:sym typeface="Helvetica Neue"/>
            </a:endParaRPr>
          </a:p>
        </p:txBody>
      </p:sp>
      <p:sp>
        <p:nvSpPr>
          <p:cNvPr id="175" name="Google Shape;175;p28"/>
          <p:cNvSpPr txBox="1"/>
          <p:nvPr/>
        </p:nvSpPr>
        <p:spPr>
          <a:xfrm>
            <a:off x="5848425" y="3586350"/>
            <a:ext cx="1027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Helvetica Neue"/>
                <a:ea typeface="Helvetica Neue"/>
                <a:cs typeface="Helvetica Neue"/>
                <a:sym typeface="Helvetica Neue"/>
              </a:rPr>
              <a:t>Bone</a:t>
            </a:r>
            <a:endParaRPr sz="1800">
              <a:solidFill>
                <a:schemeClr val="dk1"/>
              </a:solidFill>
              <a:latin typeface="Helvetica Neue"/>
              <a:ea typeface="Helvetica Neue"/>
              <a:cs typeface="Helvetica Neue"/>
              <a:sym typeface="Helvetica Neue"/>
            </a:endParaRPr>
          </a:p>
        </p:txBody>
      </p:sp>
      <p:sp>
        <p:nvSpPr>
          <p:cNvPr id="176" name="Google Shape;176;p28"/>
          <p:cNvSpPr txBox="1"/>
          <p:nvPr/>
        </p:nvSpPr>
        <p:spPr>
          <a:xfrm>
            <a:off x="7638525" y="3586350"/>
            <a:ext cx="1027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Helvetica Neue"/>
                <a:ea typeface="Helvetica Neue"/>
                <a:cs typeface="Helvetica Neue"/>
                <a:sym typeface="Helvetica Neue"/>
              </a:rPr>
              <a:t>Kidney</a:t>
            </a:r>
            <a:endParaRPr sz="1800">
              <a:solidFill>
                <a:schemeClr val="dk1"/>
              </a:solidFill>
              <a:latin typeface="Helvetica Neue"/>
              <a:ea typeface="Helvetica Neue"/>
              <a:cs typeface="Helvetica Neue"/>
              <a:sym typeface="Helvetica Neue"/>
            </a:endParaRPr>
          </a:p>
        </p:txBody>
      </p:sp>
      <p:pic>
        <p:nvPicPr>
          <p:cNvPr id="177" name="Google Shape;177;p28"/>
          <p:cNvPicPr preferRelativeResize="0"/>
          <p:nvPr/>
        </p:nvPicPr>
        <p:blipFill>
          <a:blip r:embed="rId3">
            <a:alphaModFix/>
          </a:blip>
          <a:stretch>
            <a:fillRect/>
          </a:stretch>
        </p:blipFill>
        <p:spPr>
          <a:xfrm>
            <a:off x="188000" y="1279738"/>
            <a:ext cx="1640425" cy="2295145"/>
          </a:xfrm>
          <a:prstGeom prst="rect">
            <a:avLst/>
          </a:prstGeom>
          <a:noFill/>
          <a:ln cap="flat" cmpd="sng" w="19050">
            <a:solidFill>
              <a:schemeClr val="dk1"/>
            </a:solidFill>
            <a:prstDash val="solid"/>
            <a:round/>
            <a:headEnd len="sm" w="sm" type="none"/>
            <a:tailEnd len="sm" w="sm" type="none"/>
          </a:ln>
        </p:spPr>
      </p:pic>
      <p:pic>
        <p:nvPicPr>
          <p:cNvPr id="178" name="Google Shape;178;p28"/>
          <p:cNvPicPr preferRelativeResize="0"/>
          <p:nvPr/>
        </p:nvPicPr>
        <p:blipFill>
          <a:blip r:embed="rId4">
            <a:alphaModFix/>
          </a:blip>
          <a:stretch>
            <a:fillRect/>
          </a:stretch>
        </p:blipFill>
        <p:spPr>
          <a:xfrm>
            <a:off x="1963513" y="1279738"/>
            <a:ext cx="1636776" cy="2295143"/>
          </a:xfrm>
          <a:prstGeom prst="rect">
            <a:avLst/>
          </a:prstGeom>
          <a:noFill/>
          <a:ln cap="flat" cmpd="sng" w="19050">
            <a:solidFill>
              <a:schemeClr val="dk1"/>
            </a:solidFill>
            <a:prstDash val="solid"/>
            <a:round/>
            <a:headEnd len="sm" w="sm" type="none"/>
            <a:tailEnd len="sm" w="sm" type="none"/>
          </a:ln>
        </p:spPr>
      </p:pic>
      <p:pic>
        <p:nvPicPr>
          <p:cNvPr id="179" name="Google Shape;179;p28"/>
          <p:cNvPicPr preferRelativeResize="0"/>
          <p:nvPr/>
        </p:nvPicPr>
        <p:blipFill>
          <a:blip r:embed="rId5">
            <a:alphaModFix/>
          </a:blip>
          <a:stretch>
            <a:fillRect/>
          </a:stretch>
        </p:blipFill>
        <p:spPr>
          <a:xfrm>
            <a:off x="3735400" y="1279738"/>
            <a:ext cx="1637777" cy="2295145"/>
          </a:xfrm>
          <a:prstGeom prst="rect">
            <a:avLst/>
          </a:prstGeom>
          <a:noFill/>
          <a:ln cap="flat" cmpd="sng" w="19050">
            <a:solidFill>
              <a:schemeClr val="dk1"/>
            </a:solidFill>
            <a:prstDash val="solid"/>
            <a:round/>
            <a:headEnd len="sm" w="sm" type="none"/>
            <a:tailEnd len="sm" w="sm" type="none"/>
          </a:ln>
        </p:spPr>
      </p:pic>
      <p:pic>
        <p:nvPicPr>
          <p:cNvPr id="180" name="Google Shape;180;p28"/>
          <p:cNvPicPr preferRelativeResize="0"/>
          <p:nvPr/>
        </p:nvPicPr>
        <p:blipFill>
          <a:blip r:embed="rId6">
            <a:alphaModFix/>
          </a:blip>
          <a:stretch>
            <a:fillRect/>
          </a:stretch>
        </p:blipFill>
        <p:spPr>
          <a:xfrm>
            <a:off x="5525577" y="1286988"/>
            <a:ext cx="1637629" cy="2295145"/>
          </a:xfrm>
          <a:prstGeom prst="rect">
            <a:avLst/>
          </a:prstGeom>
          <a:noFill/>
          <a:ln cap="flat" cmpd="sng" w="19050">
            <a:solidFill>
              <a:schemeClr val="dk1"/>
            </a:solidFill>
            <a:prstDash val="solid"/>
            <a:round/>
            <a:headEnd len="sm" w="sm" type="none"/>
            <a:tailEnd len="sm" w="sm" type="none"/>
          </a:ln>
        </p:spPr>
      </p:pic>
      <p:pic>
        <p:nvPicPr>
          <p:cNvPr id="181" name="Google Shape;181;p28"/>
          <p:cNvPicPr preferRelativeResize="0"/>
          <p:nvPr/>
        </p:nvPicPr>
        <p:blipFill>
          <a:blip r:embed="rId7">
            <a:alphaModFix/>
          </a:blip>
          <a:stretch>
            <a:fillRect/>
          </a:stretch>
        </p:blipFill>
        <p:spPr>
          <a:xfrm>
            <a:off x="7315600" y="1279739"/>
            <a:ext cx="1640425" cy="2295143"/>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4B622"/>
        </a:solidFill>
      </p:bgPr>
    </p:bg>
    <p:spTree>
      <p:nvGrpSpPr>
        <p:cNvPr id="185" name="Shape 185"/>
        <p:cNvGrpSpPr/>
        <p:nvPr/>
      </p:nvGrpSpPr>
      <p:grpSpPr>
        <a:xfrm>
          <a:off x="0" y="0"/>
          <a:ext cx="0" cy="0"/>
          <a:chOff x="0" y="0"/>
          <a:chExt cx="0" cy="0"/>
        </a:xfrm>
      </p:grpSpPr>
      <p:sp>
        <p:nvSpPr>
          <p:cNvPr id="186" name="Google Shape;186;p29"/>
          <p:cNvSpPr txBox="1"/>
          <p:nvPr>
            <p:ph type="title"/>
          </p:nvPr>
        </p:nvSpPr>
        <p:spPr>
          <a:xfrm>
            <a:off x="311700" y="233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Let’s listen to n</a:t>
            </a:r>
            <a:r>
              <a:rPr lang="en">
                <a:latin typeface="Helvetica Neue"/>
                <a:ea typeface="Helvetica Neue"/>
                <a:cs typeface="Helvetica Neue"/>
                <a:sym typeface="Helvetica Neue"/>
              </a:rPr>
              <a:t>ature</a:t>
            </a:r>
            <a:endParaRPr>
              <a:latin typeface="Helvetica Neue"/>
              <a:ea typeface="Helvetica Neue"/>
              <a:cs typeface="Helvetica Neue"/>
              <a:sym typeface="Helvetica Neue"/>
            </a:endParaRPr>
          </a:p>
        </p:txBody>
      </p:sp>
      <p:sp>
        <p:nvSpPr>
          <p:cNvPr id="187" name="Google Shape;187;p29"/>
          <p:cNvSpPr txBox="1"/>
          <p:nvPr>
            <p:ph idx="1" type="body"/>
          </p:nvPr>
        </p:nvSpPr>
        <p:spPr>
          <a:xfrm>
            <a:off x="311700" y="930675"/>
            <a:ext cx="8520600" cy="79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u="sng">
                <a:solidFill>
                  <a:schemeClr val="hlink"/>
                </a:solidFill>
                <a:hlinkClick r:id="rId3"/>
              </a:rPr>
              <a:t>https://soundcloud.com/phil-mill1/sets/colchester-sound-recordings?utm_source=clipboard&amp;utm_medium=text&amp;utm_campaign=social_sharing</a:t>
            </a: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847E"/>
        </a:solidFill>
      </p:bgPr>
    </p:bg>
    <p:spTree>
      <p:nvGrpSpPr>
        <p:cNvPr id="191" name="Shape 191"/>
        <p:cNvGrpSpPr/>
        <p:nvPr/>
      </p:nvGrpSpPr>
      <p:grpSpPr>
        <a:xfrm>
          <a:off x="0" y="0"/>
          <a:ext cx="0" cy="0"/>
          <a:chOff x="0" y="0"/>
          <a:chExt cx="0" cy="0"/>
        </a:xfrm>
      </p:grpSpPr>
      <p:sp>
        <p:nvSpPr>
          <p:cNvPr id="192" name="Google Shape;192;p30"/>
          <p:cNvSpPr txBox="1"/>
          <p:nvPr>
            <p:ph type="title"/>
          </p:nvPr>
        </p:nvSpPr>
        <p:spPr>
          <a:xfrm>
            <a:off x="311700" y="509475"/>
            <a:ext cx="8520600" cy="150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chemeClr val="lt1"/>
                </a:solidFill>
                <a:latin typeface="Caveat"/>
                <a:ea typeface="Caveat"/>
                <a:cs typeface="Caveat"/>
                <a:sym typeface="Caveat"/>
              </a:rPr>
              <a:t>Made by: Nature and …</a:t>
            </a:r>
            <a:endParaRPr b="1" sz="6000">
              <a:solidFill>
                <a:schemeClr val="lt1"/>
              </a:solidFill>
              <a:latin typeface="Caveat"/>
              <a:ea typeface="Caveat"/>
              <a:cs typeface="Caveat"/>
              <a:sym typeface="Caveat"/>
            </a:endParaRPr>
          </a:p>
        </p:txBody>
      </p:sp>
      <p:pic>
        <p:nvPicPr>
          <p:cNvPr id="193" name="Google Shape;193;p30"/>
          <p:cNvPicPr preferRelativeResize="0"/>
          <p:nvPr/>
        </p:nvPicPr>
        <p:blipFill>
          <a:blip r:embed="rId3">
            <a:alphaModFix/>
          </a:blip>
          <a:stretch>
            <a:fillRect/>
          </a:stretch>
        </p:blipFill>
        <p:spPr>
          <a:xfrm>
            <a:off x="0" y="2776075"/>
            <a:ext cx="9144000" cy="2367425"/>
          </a:xfrm>
          <a:prstGeom prst="rect">
            <a:avLst/>
          </a:prstGeom>
          <a:noFill/>
          <a:ln>
            <a:noFill/>
          </a:ln>
        </p:spPr>
      </p:pic>
      <p:sp>
        <p:nvSpPr>
          <p:cNvPr id="194" name="Google Shape;194;p30"/>
          <p:cNvSpPr txBox="1"/>
          <p:nvPr/>
        </p:nvSpPr>
        <p:spPr>
          <a:xfrm>
            <a:off x="-21000" y="1550775"/>
            <a:ext cx="9186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lt1"/>
                </a:solidFill>
                <a:latin typeface="Helvetica Neue"/>
                <a:ea typeface="Helvetica Neue"/>
                <a:cs typeface="Helvetica Neue"/>
                <a:sym typeface="Helvetica Neue"/>
              </a:rPr>
              <a:t>(You, the plant fibres in the paper and the wood in the pencils)</a:t>
            </a:r>
            <a:endParaRPr sz="1800">
              <a:solidFill>
                <a:schemeClr val="lt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D67D"/>
        </a:solidFill>
      </p:bgPr>
    </p:bg>
    <p:spTree>
      <p:nvGrpSpPr>
        <p:cNvPr id="198" name="Shape 198"/>
        <p:cNvGrpSpPr/>
        <p:nvPr/>
      </p:nvGrpSpPr>
      <p:grpSpPr>
        <a:xfrm>
          <a:off x="0" y="0"/>
          <a:ext cx="0" cy="0"/>
          <a:chOff x="0" y="0"/>
          <a:chExt cx="0" cy="0"/>
        </a:xfrm>
      </p:grpSpPr>
      <p:sp>
        <p:nvSpPr>
          <p:cNvPr id="199" name="Google Shape;199;p31"/>
          <p:cNvSpPr txBox="1"/>
          <p:nvPr/>
        </p:nvSpPr>
        <p:spPr>
          <a:xfrm>
            <a:off x="1291900" y="2670150"/>
            <a:ext cx="7420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Helvetica Neue"/>
                <a:ea typeface="Helvetica Neue"/>
                <a:cs typeface="Helvetica Neue"/>
                <a:sym typeface="Helvetica Neue"/>
              </a:rPr>
              <a:t>Consider who you could teach this lesson to. Is there another class? Do you attend a youth club? Could you teach your family or friends? </a:t>
            </a:r>
            <a:endParaRPr sz="1800">
              <a:solidFill>
                <a:schemeClr val="dk1"/>
              </a:solidFill>
              <a:latin typeface="Helvetica Neue"/>
              <a:ea typeface="Helvetica Neue"/>
              <a:cs typeface="Helvetica Neue"/>
              <a:sym typeface="Helvetica Neue"/>
            </a:endParaRPr>
          </a:p>
        </p:txBody>
      </p:sp>
      <p:sp>
        <p:nvSpPr>
          <p:cNvPr id="200" name="Google Shape;200;p31"/>
          <p:cNvSpPr txBox="1"/>
          <p:nvPr>
            <p:ph type="title"/>
          </p:nvPr>
        </p:nvSpPr>
        <p:spPr>
          <a:xfrm>
            <a:off x="1260150" y="95250"/>
            <a:ext cx="6623700" cy="73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From </a:t>
            </a:r>
            <a:r>
              <a:rPr b="1" lang="en">
                <a:solidFill>
                  <a:srgbClr val="D63A25"/>
                </a:solidFill>
                <a:latin typeface="Varela Round"/>
                <a:ea typeface="Varela Round"/>
                <a:cs typeface="Varela Round"/>
                <a:sym typeface="Varela Round"/>
              </a:rPr>
              <a:t>ARTIVIST </a:t>
            </a:r>
            <a:r>
              <a:rPr b="1" lang="en">
                <a:latin typeface="Varela Round"/>
                <a:ea typeface="Varela Round"/>
                <a:cs typeface="Varela Round"/>
                <a:sym typeface="Varela Round"/>
              </a:rPr>
              <a:t>…t</a:t>
            </a:r>
            <a:r>
              <a:rPr b="1" lang="en"/>
              <a:t>o teacher</a:t>
            </a:r>
            <a:endParaRPr b="1"/>
          </a:p>
        </p:txBody>
      </p:sp>
      <p:sp>
        <p:nvSpPr>
          <p:cNvPr id="201" name="Google Shape;201;p31"/>
          <p:cNvSpPr txBox="1"/>
          <p:nvPr/>
        </p:nvSpPr>
        <p:spPr>
          <a:xfrm>
            <a:off x="-675975" y="553425"/>
            <a:ext cx="30000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D63A25"/>
                </a:solidFill>
                <a:latin typeface="Helvetica Neue"/>
                <a:ea typeface="Helvetica Neue"/>
                <a:cs typeface="Helvetica Neue"/>
                <a:sym typeface="Helvetica Neue"/>
              </a:rPr>
              <a:t>1. </a:t>
            </a:r>
            <a:endParaRPr sz="4100">
              <a:latin typeface="Helvetica Neue"/>
              <a:ea typeface="Helvetica Neue"/>
              <a:cs typeface="Helvetica Neue"/>
              <a:sym typeface="Helvetica Neue"/>
            </a:endParaRPr>
          </a:p>
        </p:txBody>
      </p:sp>
      <p:sp>
        <p:nvSpPr>
          <p:cNvPr id="202" name="Google Shape;202;p31"/>
          <p:cNvSpPr txBox="1"/>
          <p:nvPr/>
        </p:nvSpPr>
        <p:spPr>
          <a:xfrm>
            <a:off x="-457425" y="1550975"/>
            <a:ext cx="25629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D63A25"/>
                </a:solidFill>
                <a:latin typeface="Helvetica Neue"/>
                <a:ea typeface="Helvetica Neue"/>
                <a:cs typeface="Helvetica Neue"/>
                <a:sym typeface="Helvetica Neue"/>
              </a:rPr>
              <a:t>2. </a:t>
            </a:r>
            <a:endParaRPr sz="4100">
              <a:latin typeface="Helvetica Neue"/>
              <a:ea typeface="Helvetica Neue"/>
              <a:cs typeface="Helvetica Neue"/>
              <a:sym typeface="Helvetica Neue"/>
            </a:endParaRPr>
          </a:p>
        </p:txBody>
      </p:sp>
      <p:sp>
        <p:nvSpPr>
          <p:cNvPr id="203" name="Google Shape;203;p31"/>
          <p:cNvSpPr txBox="1"/>
          <p:nvPr/>
        </p:nvSpPr>
        <p:spPr>
          <a:xfrm>
            <a:off x="-675987" y="2610550"/>
            <a:ext cx="30000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D63A25"/>
                </a:solidFill>
                <a:latin typeface="Helvetica Neue"/>
                <a:ea typeface="Helvetica Neue"/>
                <a:cs typeface="Helvetica Neue"/>
                <a:sym typeface="Helvetica Neue"/>
              </a:rPr>
              <a:t>3.</a:t>
            </a:r>
            <a:r>
              <a:rPr b="1" lang="en" sz="2800">
                <a:solidFill>
                  <a:srgbClr val="D63A25"/>
                </a:solidFill>
                <a:latin typeface="Helvetica Neue"/>
                <a:ea typeface="Helvetica Neue"/>
                <a:cs typeface="Helvetica Neue"/>
                <a:sym typeface="Helvetica Neue"/>
              </a:rPr>
              <a:t> </a:t>
            </a:r>
            <a:endParaRPr>
              <a:latin typeface="Helvetica Neue"/>
              <a:ea typeface="Helvetica Neue"/>
              <a:cs typeface="Helvetica Neue"/>
              <a:sym typeface="Helvetica Neue"/>
            </a:endParaRPr>
          </a:p>
        </p:txBody>
      </p:sp>
      <p:sp>
        <p:nvSpPr>
          <p:cNvPr id="204" name="Google Shape;204;p31"/>
          <p:cNvSpPr txBox="1"/>
          <p:nvPr/>
        </p:nvSpPr>
        <p:spPr>
          <a:xfrm>
            <a:off x="1291900" y="730425"/>
            <a:ext cx="605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Helvetica Neue"/>
                <a:ea typeface="Helvetica Neue"/>
                <a:cs typeface="Helvetica Neue"/>
                <a:sym typeface="Helvetica Neue"/>
              </a:rPr>
              <a:t>Put your poster up and spread the message</a:t>
            </a:r>
            <a:endParaRPr sz="1800">
              <a:solidFill>
                <a:schemeClr val="dk1"/>
              </a:solidFill>
              <a:latin typeface="Helvetica Neue"/>
              <a:ea typeface="Helvetica Neue"/>
              <a:cs typeface="Helvetica Neue"/>
              <a:sym typeface="Helvetica Neue"/>
            </a:endParaRPr>
          </a:p>
        </p:txBody>
      </p:sp>
      <p:pic>
        <p:nvPicPr>
          <p:cNvPr id="205" name="Google Shape;205;p31"/>
          <p:cNvPicPr preferRelativeResize="0"/>
          <p:nvPr/>
        </p:nvPicPr>
        <p:blipFill rotWithShape="1">
          <a:blip r:embed="rId3">
            <a:alphaModFix/>
          </a:blip>
          <a:srcRect b="3697" l="7131" r="7464" t="60084"/>
          <a:stretch/>
        </p:blipFill>
        <p:spPr>
          <a:xfrm>
            <a:off x="2903750" y="1444974"/>
            <a:ext cx="4745976" cy="1089750"/>
          </a:xfrm>
          <a:prstGeom prst="rect">
            <a:avLst/>
          </a:prstGeom>
          <a:noFill/>
          <a:ln>
            <a:noFill/>
          </a:ln>
        </p:spPr>
      </p:pic>
      <p:pic>
        <p:nvPicPr>
          <p:cNvPr id="206" name="Google Shape;206;p31"/>
          <p:cNvPicPr preferRelativeResize="0"/>
          <p:nvPr/>
        </p:nvPicPr>
        <p:blipFill rotWithShape="1">
          <a:blip r:embed="rId3">
            <a:alphaModFix/>
          </a:blip>
          <a:srcRect b="41536" l="37292" r="37586" t="8808"/>
          <a:stretch/>
        </p:blipFill>
        <p:spPr>
          <a:xfrm>
            <a:off x="7586225" y="1444975"/>
            <a:ext cx="1018263" cy="1089750"/>
          </a:xfrm>
          <a:prstGeom prst="rect">
            <a:avLst/>
          </a:prstGeom>
          <a:noFill/>
          <a:ln>
            <a:noFill/>
          </a:ln>
        </p:spPr>
      </p:pic>
      <p:pic>
        <p:nvPicPr>
          <p:cNvPr id="207" name="Google Shape;207;p31"/>
          <p:cNvPicPr preferRelativeResize="0"/>
          <p:nvPr/>
        </p:nvPicPr>
        <p:blipFill>
          <a:blip r:embed="rId4">
            <a:alphaModFix/>
          </a:blip>
          <a:stretch>
            <a:fillRect/>
          </a:stretch>
        </p:blipFill>
        <p:spPr>
          <a:xfrm>
            <a:off x="3128513" y="3845900"/>
            <a:ext cx="1206552" cy="1195200"/>
          </a:xfrm>
          <a:prstGeom prst="rect">
            <a:avLst/>
          </a:prstGeom>
          <a:noFill/>
          <a:ln>
            <a:noFill/>
          </a:ln>
        </p:spPr>
      </p:pic>
      <p:pic>
        <p:nvPicPr>
          <p:cNvPr id="208" name="Google Shape;208;p31"/>
          <p:cNvPicPr preferRelativeResize="0"/>
          <p:nvPr/>
        </p:nvPicPr>
        <p:blipFill>
          <a:blip r:embed="rId5">
            <a:alphaModFix/>
          </a:blip>
          <a:stretch>
            <a:fillRect/>
          </a:stretch>
        </p:blipFill>
        <p:spPr>
          <a:xfrm>
            <a:off x="5160124" y="3898626"/>
            <a:ext cx="2895525" cy="1089749"/>
          </a:xfrm>
          <a:prstGeom prst="rect">
            <a:avLst/>
          </a:prstGeom>
          <a:noFill/>
          <a:ln>
            <a:noFill/>
          </a:ln>
        </p:spPr>
      </p:pic>
      <p:sp>
        <p:nvSpPr>
          <p:cNvPr id="209" name="Google Shape;209;p31"/>
          <p:cNvSpPr txBox="1"/>
          <p:nvPr/>
        </p:nvSpPr>
        <p:spPr>
          <a:xfrm>
            <a:off x="1291900" y="1729200"/>
            <a:ext cx="605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Helvetica Neue"/>
                <a:ea typeface="Helvetica Neue"/>
                <a:cs typeface="Helvetica Neue"/>
                <a:sym typeface="Helvetica Neue"/>
              </a:rPr>
              <a:t>Remember…</a:t>
            </a:r>
            <a:endParaRPr sz="1800">
              <a:solidFill>
                <a:schemeClr val="dk1"/>
              </a:solidFill>
              <a:latin typeface="Helvetica Neue"/>
              <a:ea typeface="Helvetica Neue"/>
              <a:cs typeface="Helvetica Neue"/>
              <a:sym typeface="Helvetica Neue"/>
            </a:endParaRPr>
          </a:p>
        </p:txBody>
      </p:sp>
      <p:sp>
        <p:nvSpPr>
          <p:cNvPr id="210" name="Google Shape;210;p31"/>
          <p:cNvSpPr txBox="1"/>
          <p:nvPr/>
        </p:nvSpPr>
        <p:spPr>
          <a:xfrm>
            <a:off x="1416417" y="4319525"/>
            <a:ext cx="2023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Helvetica Neue"/>
                <a:ea typeface="Helvetica Neue"/>
                <a:cs typeface="Helvetica Neue"/>
                <a:sym typeface="Helvetica Neue"/>
              </a:rPr>
              <a:t>With thanks from</a:t>
            </a:r>
            <a:endParaRPr sz="1500">
              <a:solidFill>
                <a:schemeClr val="dk1"/>
              </a:solidFill>
              <a:latin typeface="Helvetica Neue"/>
              <a:ea typeface="Helvetica Neue"/>
              <a:cs typeface="Helvetica Neue"/>
              <a:sym typeface="Helvetica Neue"/>
            </a:endParaRPr>
          </a:p>
        </p:txBody>
      </p:sp>
      <p:sp>
        <p:nvSpPr>
          <p:cNvPr id="211" name="Google Shape;211;p31"/>
          <p:cNvSpPr txBox="1"/>
          <p:nvPr/>
        </p:nvSpPr>
        <p:spPr>
          <a:xfrm>
            <a:off x="4447625" y="4319525"/>
            <a:ext cx="712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Helvetica Neue"/>
                <a:ea typeface="Helvetica Neue"/>
                <a:cs typeface="Helvetica Neue"/>
                <a:sym typeface="Helvetica Neue"/>
              </a:rPr>
              <a:t>and</a:t>
            </a:r>
            <a:endParaRPr sz="1500">
              <a:solidFill>
                <a:schemeClr val="dk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A5"/>
        </a:solidFill>
      </p:bgPr>
    </p:bg>
    <p:spTree>
      <p:nvGrpSpPr>
        <p:cNvPr id="72" name="Shape 72"/>
        <p:cNvGrpSpPr/>
        <p:nvPr/>
      </p:nvGrpSpPr>
      <p:grpSpPr>
        <a:xfrm>
          <a:off x="0" y="0"/>
          <a:ext cx="0" cy="0"/>
          <a:chOff x="0" y="0"/>
          <a:chExt cx="0" cy="0"/>
        </a:xfrm>
      </p:grpSpPr>
      <p:sp>
        <p:nvSpPr>
          <p:cNvPr id="73" name="Google Shape;73;p16"/>
          <p:cNvSpPr/>
          <p:nvPr/>
        </p:nvSpPr>
        <p:spPr>
          <a:xfrm>
            <a:off x="1493750" y="650575"/>
            <a:ext cx="5859900" cy="3088500"/>
          </a:xfrm>
          <a:prstGeom prst="cloudCallout">
            <a:avLst>
              <a:gd fmla="val -28157" name="adj1"/>
              <a:gd fmla="val 67869" name="adj2"/>
            </a:avLst>
          </a:prstGeom>
          <a:solidFill>
            <a:srgbClr val="E8D6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p16"/>
          <p:cNvSpPr txBox="1"/>
          <p:nvPr>
            <p:ph type="title"/>
          </p:nvPr>
        </p:nvSpPr>
        <p:spPr>
          <a:xfrm>
            <a:off x="0" y="156455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Helvetica Neue"/>
                <a:ea typeface="Helvetica Neue"/>
                <a:cs typeface="Helvetica Neue"/>
                <a:sym typeface="Helvetica Neue"/>
              </a:rPr>
              <a:t>Nature?</a:t>
            </a:r>
            <a:endParaRPr sz="6000">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694F"/>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150" y="4115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Humans are nature</a:t>
            </a:r>
            <a:endParaRPr>
              <a:latin typeface="Helvetica Neue"/>
              <a:ea typeface="Helvetica Neue"/>
              <a:cs typeface="Helvetica Neue"/>
              <a:sym typeface="Helvetica Neue"/>
            </a:endParaRPr>
          </a:p>
        </p:txBody>
      </p:sp>
      <p:sp>
        <p:nvSpPr>
          <p:cNvPr id="80" name="Google Shape;80;p17"/>
          <p:cNvSpPr txBox="1"/>
          <p:nvPr/>
        </p:nvSpPr>
        <p:spPr>
          <a:xfrm>
            <a:off x="4799500" y="948738"/>
            <a:ext cx="3440400" cy="1623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100">
                <a:solidFill>
                  <a:schemeClr val="dk1"/>
                </a:solidFill>
                <a:latin typeface="Helvetica Neue"/>
                <a:ea typeface="Helvetica Neue"/>
                <a:cs typeface="Helvetica Neue"/>
                <a:sym typeface="Helvetica Neue"/>
              </a:rPr>
              <a:t>We used to be more aware of this but today we see nature only as the images below</a:t>
            </a:r>
            <a:endParaRPr sz="2100">
              <a:solidFill>
                <a:schemeClr val="dk1"/>
              </a:solidFill>
              <a:latin typeface="Helvetica Neue"/>
              <a:ea typeface="Helvetica Neue"/>
              <a:cs typeface="Helvetica Neue"/>
              <a:sym typeface="Helvetica Neue"/>
            </a:endParaRPr>
          </a:p>
        </p:txBody>
      </p:sp>
      <p:pic>
        <p:nvPicPr>
          <p:cNvPr id="81" name="Google Shape;81;p17"/>
          <p:cNvPicPr preferRelativeResize="0"/>
          <p:nvPr/>
        </p:nvPicPr>
        <p:blipFill>
          <a:blip r:embed="rId3">
            <a:alphaModFix/>
          </a:blip>
          <a:stretch>
            <a:fillRect/>
          </a:stretch>
        </p:blipFill>
        <p:spPr>
          <a:xfrm>
            <a:off x="904137" y="613850"/>
            <a:ext cx="3778324" cy="2644825"/>
          </a:xfrm>
          <a:prstGeom prst="rect">
            <a:avLst/>
          </a:prstGeom>
          <a:noFill/>
          <a:ln>
            <a:noFill/>
          </a:ln>
        </p:spPr>
      </p:pic>
      <p:pic>
        <p:nvPicPr>
          <p:cNvPr id="82" name="Google Shape;82;p17"/>
          <p:cNvPicPr preferRelativeResize="0"/>
          <p:nvPr/>
        </p:nvPicPr>
        <p:blipFill rotWithShape="1">
          <a:blip r:embed="rId4">
            <a:alphaModFix/>
          </a:blip>
          <a:srcRect b="3785" l="0" r="0" t="7570"/>
          <a:stretch/>
        </p:blipFill>
        <p:spPr>
          <a:xfrm>
            <a:off x="904113" y="3304325"/>
            <a:ext cx="2509526" cy="1668476"/>
          </a:xfrm>
          <a:prstGeom prst="rect">
            <a:avLst/>
          </a:prstGeom>
          <a:noFill/>
          <a:ln>
            <a:noFill/>
          </a:ln>
        </p:spPr>
      </p:pic>
      <p:pic>
        <p:nvPicPr>
          <p:cNvPr id="83" name="Google Shape;83;p17"/>
          <p:cNvPicPr preferRelativeResize="0"/>
          <p:nvPr/>
        </p:nvPicPr>
        <p:blipFill rotWithShape="1">
          <a:blip r:embed="rId5">
            <a:alphaModFix/>
          </a:blip>
          <a:srcRect b="0" l="0" r="0" t="4095"/>
          <a:stretch/>
        </p:blipFill>
        <p:spPr>
          <a:xfrm>
            <a:off x="5920288" y="3304325"/>
            <a:ext cx="2319600" cy="1668476"/>
          </a:xfrm>
          <a:prstGeom prst="rect">
            <a:avLst/>
          </a:prstGeom>
          <a:noFill/>
          <a:ln>
            <a:noFill/>
          </a:ln>
        </p:spPr>
      </p:pic>
      <p:pic>
        <p:nvPicPr>
          <p:cNvPr id="84" name="Google Shape;84;p17"/>
          <p:cNvPicPr preferRelativeResize="0"/>
          <p:nvPr/>
        </p:nvPicPr>
        <p:blipFill>
          <a:blip r:embed="rId6">
            <a:alphaModFix/>
          </a:blip>
          <a:stretch>
            <a:fillRect/>
          </a:stretch>
        </p:blipFill>
        <p:spPr>
          <a:xfrm>
            <a:off x="3413638" y="3304325"/>
            <a:ext cx="2506643" cy="1668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5A5BD"/>
        </a:solidFill>
      </p:bgPr>
    </p:bg>
    <p:spTree>
      <p:nvGrpSpPr>
        <p:cNvPr id="88" name="Shape 88"/>
        <p:cNvGrpSpPr/>
        <p:nvPr/>
      </p:nvGrpSpPr>
      <p:grpSpPr>
        <a:xfrm>
          <a:off x="0" y="0"/>
          <a:ext cx="0" cy="0"/>
          <a:chOff x="0" y="0"/>
          <a:chExt cx="0" cy="0"/>
        </a:xfrm>
      </p:grpSpPr>
      <p:sp>
        <p:nvSpPr>
          <p:cNvPr id="89" name="Google Shape;89;p18"/>
          <p:cNvSpPr txBox="1"/>
          <p:nvPr/>
        </p:nvSpPr>
        <p:spPr>
          <a:xfrm>
            <a:off x="337675" y="1001850"/>
            <a:ext cx="290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Helvetica Neue"/>
              <a:ea typeface="Helvetica Neue"/>
              <a:cs typeface="Helvetica Neue"/>
              <a:sym typeface="Helvetica Neue"/>
            </a:endParaRPr>
          </a:p>
        </p:txBody>
      </p:sp>
      <p:sp>
        <p:nvSpPr>
          <p:cNvPr id="90" name="Google Shape;90;p18"/>
          <p:cNvSpPr txBox="1"/>
          <p:nvPr/>
        </p:nvSpPr>
        <p:spPr>
          <a:xfrm>
            <a:off x="431175" y="854450"/>
            <a:ext cx="2538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Helvetica Neue"/>
                <a:ea typeface="Helvetica Neue"/>
                <a:cs typeface="Helvetica Neue"/>
                <a:sym typeface="Helvetica Neue"/>
              </a:rPr>
              <a:t>What happened?</a:t>
            </a:r>
            <a:endParaRPr sz="2500">
              <a:solidFill>
                <a:schemeClr val="dk1"/>
              </a:solidFill>
              <a:latin typeface="Helvetica Neue"/>
              <a:ea typeface="Helvetica Neue"/>
              <a:cs typeface="Helvetica Neue"/>
              <a:sym typeface="Helvetica Neue"/>
            </a:endParaRPr>
          </a:p>
        </p:txBody>
      </p:sp>
      <p:pic>
        <p:nvPicPr>
          <p:cNvPr id="91" name="Google Shape;91;p18"/>
          <p:cNvPicPr preferRelativeResize="0"/>
          <p:nvPr/>
        </p:nvPicPr>
        <p:blipFill>
          <a:blip r:embed="rId3">
            <a:alphaModFix/>
          </a:blip>
          <a:stretch>
            <a:fillRect/>
          </a:stretch>
        </p:blipFill>
        <p:spPr>
          <a:xfrm>
            <a:off x="3522925" y="0"/>
            <a:ext cx="5614326" cy="2339303"/>
          </a:xfrm>
          <a:prstGeom prst="rect">
            <a:avLst/>
          </a:prstGeom>
          <a:noFill/>
          <a:ln>
            <a:noFill/>
          </a:ln>
        </p:spPr>
      </p:pic>
      <p:pic>
        <p:nvPicPr>
          <p:cNvPr id="92" name="Google Shape;92;p18"/>
          <p:cNvPicPr preferRelativeResize="0"/>
          <p:nvPr/>
        </p:nvPicPr>
        <p:blipFill>
          <a:blip r:embed="rId4">
            <a:alphaModFix/>
          </a:blip>
          <a:stretch>
            <a:fillRect/>
          </a:stretch>
        </p:blipFill>
        <p:spPr>
          <a:xfrm>
            <a:off x="4942808" y="2339300"/>
            <a:ext cx="4201190" cy="2804199"/>
          </a:xfrm>
          <a:prstGeom prst="rect">
            <a:avLst/>
          </a:prstGeom>
          <a:noFill/>
          <a:ln>
            <a:noFill/>
          </a:ln>
        </p:spPr>
      </p:pic>
      <p:sp>
        <p:nvSpPr>
          <p:cNvPr id="93" name="Google Shape;93;p18"/>
          <p:cNvSpPr/>
          <p:nvPr/>
        </p:nvSpPr>
        <p:spPr>
          <a:xfrm>
            <a:off x="112425" y="2039675"/>
            <a:ext cx="3176400" cy="1821900"/>
          </a:xfrm>
          <a:prstGeom prst="wedgeEllipseCallout">
            <a:avLst>
              <a:gd fmla="val 69912" name="adj1"/>
              <a:gd fmla="val 19825" name="adj2"/>
            </a:avLst>
          </a:prstGeom>
          <a:solidFill>
            <a:srgbClr val="E8D6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2600">
                <a:latin typeface="Varela Round"/>
                <a:ea typeface="Varela Round"/>
                <a:cs typeface="Varela Round"/>
                <a:sym typeface="Varela Round"/>
              </a:rPr>
              <a:t>Let’s go and </a:t>
            </a:r>
            <a:r>
              <a:rPr i="1" lang="en" sz="2600">
                <a:solidFill>
                  <a:srgbClr val="05847E"/>
                </a:solidFill>
                <a:latin typeface="Varela Round"/>
                <a:ea typeface="Varela Round"/>
                <a:cs typeface="Varela Round"/>
                <a:sym typeface="Varela Round"/>
              </a:rPr>
              <a:t>visit </a:t>
            </a:r>
            <a:r>
              <a:rPr i="1" lang="en" sz="2600">
                <a:latin typeface="Varela Round"/>
                <a:ea typeface="Varela Round"/>
                <a:cs typeface="Varela Round"/>
                <a:sym typeface="Varela Round"/>
              </a:rPr>
              <a:t>nature</a:t>
            </a:r>
            <a:endParaRPr i="1" sz="2600">
              <a:latin typeface="Varela Round"/>
              <a:ea typeface="Varela Round"/>
              <a:cs typeface="Varela Round"/>
              <a:sym typeface="Varela Round"/>
            </a:endParaRPr>
          </a:p>
        </p:txBody>
      </p:sp>
      <p:pic>
        <p:nvPicPr>
          <p:cNvPr id="94" name="Google Shape;94;p18"/>
          <p:cNvPicPr preferRelativeResize="0"/>
          <p:nvPr/>
        </p:nvPicPr>
        <p:blipFill>
          <a:blip r:embed="rId5">
            <a:alphaModFix/>
          </a:blip>
          <a:stretch>
            <a:fillRect/>
          </a:stretch>
        </p:blipFill>
        <p:spPr>
          <a:xfrm>
            <a:off x="3698221" y="2892625"/>
            <a:ext cx="835175" cy="2105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847E"/>
        </a:solidFill>
      </p:bgPr>
    </p:bg>
    <p:spTree>
      <p:nvGrpSpPr>
        <p:cNvPr id="98" name="Shape 98"/>
        <p:cNvGrpSpPr/>
        <p:nvPr/>
      </p:nvGrpSpPr>
      <p:grpSpPr>
        <a:xfrm>
          <a:off x="0" y="0"/>
          <a:ext cx="0" cy="0"/>
          <a:chOff x="0" y="0"/>
          <a:chExt cx="0" cy="0"/>
        </a:xfrm>
      </p:grpSpPr>
      <p:pic>
        <p:nvPicPr>
          <p:cNvPr id="99" name="Google Shape;99;p19"/>
          <p:cNvPicPr preferRelativeResize="0"/>
          <p:nvPr/>
        </p:nvPicPr>
        <p:blipFill rotWithShape="1">
          <a:blip r:embed="rId3">
            <a:alphaModFix/>
          </a:blip>
          <a:srcRect b="19445" l="0" r="0" t="11355"/>
          <a:stretch/>
        </p:blipFill>
        <p:spPr>
          <a:xfrm>
            <a:off x="1282400" y="921488"/>
            <a:ext cx="6579200" cy="3300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B622"/>
        </a:solidFill>
      </p:bgPr>
    </p:bg>
    <p:spTree>
      <p:nvGrpSpPr>
        <p:cNvPr id="103" name="Shape 103"/>
        <p:cNvGrpSpPr/>
        <p:nvPr/>
      </p:nvGrpSpPr>
      <p:grpSpPr>
        <a:xfrm>
          <a:off x="0" y="0"/>
          <a:ext cx="0" cy="0"/>
          <a:chOff x="0" y="0"/>
          <a:chExt cx="0" cy="0"/>
        </a:xfrm>
      </p:grpSpPr>
      <p:pic>
        <p:nvPicPr>
          <p:cNvPr id="104" name="Google Shape;104;p20"/>
          <p:cNvPicPr preferRelativeResize="0"/>
          <p:nvPr/>
        </p:nvPicPr>
        <p:blipFill rotWithShape="1">
          <a:blip r:embed="rId3">
            <a:alphaModFix/>
          </a:blip>
          <a:srcRect b="0" l="0" r="0" t="4780"/>
          <a:stretch/>
        </p:blipFill>
        <p:spPr>
          <a:xfrm>
            <a:off x="376050" y="663762"/>
            <a:ext cx="8391925" cy="4326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BE"/>
        </a:solidFill>
      </p:bgPr>
    </p:bg>
    <p:spTree>
      <p:nvGrpSpPr>
        <p:cNvPr id="108" name="Shape 108"/>
        <p:cNvGrpSpPr/>
        <p:nvPr/>
      </p:nvGrpSpPr>
      <p:grpSpPr>
        <a:xfrm>
          <a:off x="0" y="0"/>
          <a:ext cx="0" cy="0"/>
          <a:chOff x="0" y="0"/>
          <a:chExt cx="0" cy="0"/>
        </a:xfrm>
      </p:grpSpPr>
      <p:pic>
        <p:nvPicPr>
          <p:cNvPr descr="#WeAreNature is a grassroots movement to change UK dictionary definitions of the word ‘nature’ to include humans, who are currently excluded.&#10;&#10;Our language, words and definitions have a huge impact and influence on society; our aim is that anyone searching for the meaning of nature will see there is a wider alternative and this could impact court cases, legislation and education. &#10;&#10;With contributions from Chris Packham, Satish Kumar, Sir Partha Dasgupta, Poppy Okotcha, Rob McFarlane, Caroline Lucas MP, Ben Goldsmith and many more, the campaign is spearheaded by Lawyers for Nature &amp; House of Hackney, and supported by a fast-growing group of organisations, charities, academics, artists, writers, politicians, activists and school children who believe passionately that humans are a part of Nature. We hope that amplifying this message will help us to protect the natural world, for ourselves, and for future generations.&#10;&#10;Please join the movement, and sign the petition at www.wearenature.org&#10;&#10;#wearenature &#10;&#10;The 'We Are Nature' emblem features the original artwork ‘Against Forgetting’ by Sonya &amp; Nina Montenegro @thefarwoods" id="109" name="Google Shape;109;p21" title="WE ARE NATURE">
            <a:hlinkClick r:id="rId3"/>
          </p:cNvPr>
          <p:cNvPicPr preferRelativeResize="0"/>
          <p:nvPr/>
        </p:nvPicPr>
        <p:blipFill>
          <a:blip r:embed="rId4">
            <a:alphaModFix/>
          </a:blip>
          <a:stretch>
            <a:fillRect/>
          </a:stretch>
        </p:blipFill>
        <p:spPr>
          <a:xfrm>
            <a:off x="0" y="0"/>
            <a:ext cx="9144066"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A5"/>
        </a:solidFill>
      </p:bgPr>
    </p:bg>
    <p:spTree>
      <p:nvGrpSpPr>
        <p:cNvPr id="113" name="Shape 113"/>
        <p:cNvGrpSpPr/>
        <p:nvPr/>
      </p:nvGrpSpPr>
      <p:grpSpPr>
        <a:xfrm>
          <a:off x="0" y="0"/>
          <a:ext cx="0" cy="0"/>
          <a:chOff x="0" y="0"/>
          <a:chExt cx="0" cy="0"/>
        </a:xfrm>
      </p:grpSpPr>
      <p:pic>
        <p:nvPicPr>
          <p:cNvPr id="114" name="Google Shape;114;p22"/>
          <p:cNvPicPr preferRelativeResize="0"/>
          <p:nvPr/>
        </p:nvPicPr>
        <p:blipFill rotWithShape="1">
          <a:blip r:embed="rId3">
            <a:alphaModFix/>
          </a:blip>
          <a:srcRect b="0" l="10763" r="9153" t="0"/>
          <a:stretch/>
        </p:blipFill>
        <p:spPr>
          <a:xfrm>
            <a:off x="1635712" y="666125"/>
            <a:ext cx="5872575" cy="4278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694F"/>
        </a:solidFill>
      </p:bgPr>
    </p:bg>
    <p:spTree>
      <p:nvGrpSpPr>
        <p:cNvPr id="118" name="Shape 118"/>
        <p:cNvGrpSpPr/>
        <p:nvPr/>
      </p:nvGrpSpPr>
      <p:grpSpPr>
        <a:xfrm>
          <a:off x="0" y="0"/>
          <a:ext cx="0" cy="0"/>
          <a:chOff x="0" y="0"/>
          <a:chExt cx="0" cy="0"/>
        </a:xfrm>
      </p:grpSpPr>
      <p:pic>
        <p:nvPicPr>
          <p:cNvPr id="119" name="Google Shape;119;p23"/>
          <p:cNvPicPr preferRelativeResize="0"/>
          <p:nvPr/>
        </p:nvPicPr>
        <p:blipFill>
          <a:blip r:embed="rId3">
            <a:alphaModFix/>
          </a:blip>
          <a:stretch>
            <a:fillRect/>
          </a:stretch>
        </p:blipFill>
        <p:spPr>
          <a:xfrm>
            <a:off x="648275" y="653351"/>
            <a:ext cx="3444025" cy="4305074"/>
          </a:xfrm>
          <a:prstGeom prst="rect">
            <a:avLst/>
          </a:prstGeom>
          <a:noFill/>
          <a:ln>
            <a:noFill/>
          </a:ln>
        </p:spPr>
      </p:pic>
      <p:pic>
        <p:nvPicPr>
          <p:cNvPr id="120" name="Google Shape;120;p23"/>
          <p:cNvPicPr preferRelativeResize="0"/>
          <p:nvPr/>
        </p:nvPicPr>
        <p:blipFill rotWithShape="1">
          <a:blip r:embed="rId4">
            <a:alphaModFix/>
          </a:blip>
          <a:srcRect b="0" l="0" r="0" t="20464"/>
          <a:stretch/>
        </p:blipFill>
        <p:spPr>
          <a:xfrm>
            <a:off x="4796450" y="185050"/>
            <a:ext cx="3737975" cy="1977908"/>
          </a:xfrm>
          <a:prstGeom prst="rect">
            <a:avLst/>
          </a:prstGeom>
          <a:noFill/>
          <a:ln>
            <a:noFill/>
          </a:ln>
        </p:spPr>
      </p:pic>
      <p:pic>
        <p:nvPicPr>
          <p:cNvPr id="121" name="Google Shape;121;p23"/>
          <p:cNvPicPr preferRelativeResize="0"/>
          <p:nvPr/>
        </p:nvPicPr>
        <p:blipFill>
          <a:blip r:embed="rId5">
            <a:alphaModFix/>
          </a:blip>
          <a:stretch>
            <a:fillRect/>
          </a:stretch>
        </p:blipFill>
        <p:spPr>
          <a:xfrm>
            <a:off x="4796450" y="2422301"/>
            <a:ext cx="3737964" cy="2536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